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Layouts/slideLayout3.xml" ContentType="application/vnd.openxmlformats-officedocument.presentationml.slideLayout+xml"/>
  <Default Extension="jpeg" ContentType="image/jpeg"/>
  <Override PartName="/ppt/notesSlides/notesSlide17.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bookmarkIdSeed="5">
  <p:sldMasterIdLst>
    <p:sldMasterId id="2147483722" r:id="rId1"/>
  </p:sldMasterIdLst>
  <p:notesMasterIdLst>
    <p:notesMasterId r:id="rId27"/>
  </p:notesMasterIdLst>
  <p:handoutMasterIdLst>
    <p:handoutMasterId r:id="rId28"/>
  </p:handoutMasterIdLst>
  <p:sldIdLst>
    <p:sldId id="446" r:id="rId2"/>
    <p:sldId id="486" r:id="rId3"/>
    <p:sldId id="412" r:id="rId4"/>
    <p:sldId id="487" r:id="rId5"/>
    <p:sldId id="428" r:id="rId6"/>
    <p:sldId id="474" r:id="rId7"/>
    <p:sldId id="488" r:id="rId8"/>
    <p:sldId id="429" r:id="rId9"/>
    <p:sldId id="461" r:id="rId10"/>
    <p:sldId id="462" r:id="rId11"/>
    <p:sldId id="464" r:id="rId12"/>
    <p:sldId id="465" r:id="rId13"/>
    <p:sldId id="466" r:id="rId14"/>
    <p:sldId id="467" r:id="rId15"/>
    <p:sldId id="468" r:id="rId16"/>
    <p:sldId id="469" r:id="rId17"/>
    <p:sldId id="470" r:id="rId18"/>
    <p:sldId id="471" r:id="rId19"/>
    <p:sldId id="472" r:id="rId20"/>
    <p:sldId id="473" r:id="rId21"/>
    <p:sldId id="481" r:id="rId22"/>
    <p:sldId id="482" r:id="rId23"/>
    <p:sldId id="484" r:id="rId24"/>
    <p:sldId id="483" r:id="rId25"/>
    <p:sldId id="485" r:id="rId26"/>
  </p:sldIdLst>
  <p:sldSz cx="9144000" cy="6858000" type="screen4x3"/>
  <p:notesSz cx="6669088" cy="9926638"/>
  <p:defaultTextStyle>
    <a:defPPr>
      <a:defRPr lang="de-DE"/>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8A107856-5554-42FB-B03E-39F5DBC370BA}" styleName="Mittlere Formatvorlage 4 - Akz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 styleId="{85BE263C-DBD7-4A20-BB59-AAB30ACAA65A}" styleName="Mittlere Formatvorlage 3 - Akzent 2">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2"/>
          </a:solidFill>
        </a:fill>
      </a:tcStyle>
    </a:lastCol>
    <a:firstCol>
      <a:tcTxStyle b="on">
        <a:fontRef idx="minor">
          <a:scrgbClr r="0" g="0" b="0"/>
        </a:fontRef>
        <a:schemeClr val="lt1"/>
      </a:tcTxStyle>
      <a:tcStyle>
        <a:tcBdr/>
        <a:fill>
          <a:solidFill>
            <a:schemeClr val="accent2"/>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2"/>
          </a:solidFill>
        </a:fill>
      </a:tcStyle>
    </a:firstRow>
  </a:tblStyle>
  <a:tblStyle styleId="{2D5ABB26-0587-4C30-8999-92F81FD0307C}" styleName="Keine Formatvorlage, kein Gitternetz">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284E427A-3D55-4303-BF80-6455036E1DE7}" styleName="Designformatvorlage 1 - Akzent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22838BEF-8BB2-4498-84A7-C5851F593DF1}" styleName="Mittlere Formatvorlage 4 - Akz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69CF1AB2-1976-4502-BF36-3FF5EA218861}" styleName="Mittlere Formatvorlage 4 - Akz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D7AC3CCA-C797-4891-BE02-D94E43425B78}" styleName="Mittlere Formatvorlage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3C2FFA5D-87B4-456A-9821-1D502468CF0F}" styleName="Designformatvorlage 1 - Akz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vertBarState="maximized">
    <p:restoredLeft sz="15611" autoAdjust="0"/>
    <p:restoredTop sz="84747" autoAdjust="0"/>
  </p:normalViewPr>
  <p:slideViewPr>
    <p:cSldViewPr>
      <p:cViewPr>
        <p:scale>
          <a:sx n="100" d="100"/>
          <a:sy n="100" d="100"/>
        </p:scale>
        <p:origin x="54" y="192"/>
      </p:cViewPr>
      <p:guideLst>
        <p:guide orient="horz" pos="2160"/>
        <p:guide pos="2880"/>
      </p:guideLst>
    </p:cSldViewPr>
  </p:slideViewPr>
  <p:outlineViewPr>
    <p:cViewPr>
      <p:scale>
        <a:sx n="33" d="100"/>
        <a:sy n="33" d="100"/>
      </p:scale>
      <p:origin x="0" y="1512"/>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89" d="100"/>
          <a:sy n="89" d="100"/>
        </p:scale>
        <p:origin x="-3738" y="-114"/>
      </p:cViewPr>
      <p:guideLst>
        <p:guide orient="horz" pos="3125"/>
        <p:guide pos="2100"/>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2" y="0"/>
            <a:ext cx="2890616" cy="497212"/>
          </a:xfrm>
          <a:prstGeom prst="rect">
            <a:avLst/>
          </a:prstGeom>
        </p:spPr>
        <p:txBody>
          <a:bodyPr vert="horz" lIns="91190" tIns="45596" rIns="91190" bIns="45596" rtlCol="0"/>
          <a:lstStyle>
            <a:lvl1pPr algn="l">
              <a:defRPr sz="1200"/>
            </a:lvl1pPr>
          </a:lstStyle>
          <a:p>
            <a:pPr>
              <a:defRPr/>
            </a:pPr>
            <a:endParaRPr lang="de-CH" dirty="0"/>
          </a:p>
        </p:txBody>
      </p:sp>
      <p:sp>
        <p:nvSpPr>
          <p:cNvPr id="3" name="Datumsplatzhalter 2"/>
          <p:cNvSpPr>
            <a:spLocks noGrp="1"/>
          </p:cNvSpPr>
          <p:nvPr>
            <p:ph type="dt" sz="quarter" idx="1"/>
          </p:nvPr>
        </p:nvSpPr>
        <p:spPr>
          <a:xfrm>
            <a:off x="3776906" y="0"/>
            <a:ext cx="2890616" cy="497212"/>
          </a:xfrm>
          <a:prstGeom prst="rect">
            <a:avLst/>
          </a:prstGeom>
        </p:spPr>
        <p:txBody>
          <a:bodyPr vert="horz" lIns="91190" tIns="45596" rIns="91190" bIns="45596" rtlCol="0"/>
          <a:lstStyle>
            <a:lvl1pPr algn="r">
              <a:defRPr sz="1200"/>
            </a:lvl1pPr>
          </a:lstStyle>
          <a:p>
            <a:pPr>
              <a:defRPr/>
            </a:pPr>
            <a:fld id="{F9203C99-0408-4298-977D-E5438E937E56}" type="datetimeFigureOut">
              <a:rPr lang="de-DE"/>
              <a:pPr>
                <a:defRPr/>
              </a:pPr>
              <a:t>17.11.2014</a:t>
            </a:fld>
            <a:endParaRPr lang="de-CH" dirty="0"/>
          </a:p>
        </p:txBody>
      </p:sp>
      <p:sp>
        <p:nvSpPr>
          <p:cNvPr id="4" name="Fußzeilenplatzhalter 3"/>
          <p:cNvSpPr>
            <a:spLocks noGrp="1"/>
          </p:cNvSpPr>
          <p:nvPr>
            <p:ph type="ftr" sz="quarter" idx="2"/>
          </p:nvPr>
        </p:nvSpPr>
        <p:spPr>
          <a:xfrm>
            <a:off x="2" y="9427830"/>
            <a:ext cx="2890616" cy="497211"/>
          </a:xfrm>
          <a:prstGeom prst="rect">
            <a:avLst/>
          </a:prstGeom>
        </p:spPr>
        <p:txBody>
          <a:bodyPr vert="horz" lIns="91190" tIns="45596" rIns="91190" bIns="45596" rtlCol="0" anchor="b"/>
          <a:lstStyle>
            <a:lvl1pPr algn="l">
              <a:defRPr sz="1200"/>
            </a:lvl1pPr>
          </a:lstStyle>
          <a:p>
            <a:pPr>
              <a:defRPr/>
            </a:pPr>
            <a:endParaRPr lang="de-CH" dirty="0"/>
          </a:p>
        </p:txBody>
      </p:sp>
      <p:sp>
        <p:nvSpPr>
          <p:cNvPr id="5" name="Foliennummernplatzhalter 4"/>
          <p:cNvSpPr>
            <a:spLocks noGrp="1"/>
          </p:cNvSpPr>
          <p:nvPr>
            <p:ph type="sldNum" sz="quarter" idx="3"/>
          </p:nvPr>
        </p:nvSpPr>
        <p:spPr>
          <a:xfrm>
            <a:off x="3776906" y="9427830"/>
            <a:ext cx="2890616" cy="497211"/>
          </a:xfrm>
          <a:prstGeom prst="rect">
            <a:avLst/>
          </a:prstGeom>
        </p:spPr>
        <p:txBody>
          <a:bodyPr vert="horz" lIns="91190" tIns="45596" rIns="91190" bIns="45596" rtlCol="0" anchor="b"/>
          <a:lstStyle>
            <a:lvl1pPr algn="r">
              <a:defRPr sz="1200"/>
            </a:lvl1pPr>
          </a:lstStyle>
          <a:p>
            <a:pPr>
              <a:defRPr/>
            </a:pPr>
            <a:fld id="{4CBFEF9B-63DA-4F16-9A6E-C7F7CC28F0BA}" type="slidenum">
              <a:rPr lang="de-CH"/>
              <a:pPr>
                <a:defRPr/>
              </a:pPr>
              <a:t>‹Nr.›</a:t>
            </a:fld>
            <a:endParaRPr lang="de-CH" dirty="0"/>
          </a:p>
        </p:txBody>
      </p:sp>
    </p:spTree>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2" y="0"/>
            <a:ext cx="2890616" cy="497212"/>
          </a:xfrm>
          <a:prstGeom prst="rect">
            <a:avLst/>
          </a:prstGeom>
        </p:spPr>
        <p:txBody>
          <a:bodyPr vert="horz" lIns="91190" tIns="45596" rIns="91190" bIns="45596" rtlCol="0"/>
          <a:lstStyle>
            <a:lvl1pPr algn="l">
              <a:defRPr sz="1200"/>
            </a:lvl1pPr>
          </a:lstStyle>
          <a:p>
            <a:pPr>
              <a:defRPr/>
            </a:pPr>
            <a:endParaRPr lang="de-CH" dirty="0"/>
          </a:p>
        </p:txBody>
      </p:sp>
      <p:sp>
        <p:nvSpPr>
          <p:cNvPr id="3" name="Datumsplatzhalter 2"/>
          <p:cNvSpPr>
            <a:spLocks noGrp="1"/>
          </p:cNvSpPr>
          <p:nvPr>
            <p:ph type="dt" idx="1"/>
          </p:nvPr>
        </p:nvSpPr>
        <p:spPr>
          <a:xfrm>
            <a:off x="3776906" y="0"/>
            <a:ext cx="2890616" cy="497212"/>
          </a:xfrm>
          <a:prstGeom prst="rect">
            <a:avLst/>
          </a:prstGeom>
        </p:spPr>
        <p:txBody>
          <a:bodyPr vert="horz" lIns="91190" tIns="45596" rIns="91190" bIns="45596" rtlCol="0"/>
          <a:lstStyle>
            <a:lvl1pPr algn="r">
              <a:defRPr sz="1200"/>
            </a:lvl1pPr>
          </a:lstStyle>
          <a:p>
            <a:pPr>
              <a:defRPr/>
            </a:pPr>
            <a:fld id="{49FD15A4-8CF9-46F2-9083-C7A6DA263B46}" type="datetimeFigureOut">
              <a:rPr lang="de-DE"/>
              <a:pPr>
                <a:defRPr/>
              </a:pPr>
              <a:t>17.11.2014</a:t>
            </a:fld>
            <a:endParaRPr lang="de-CH" dirty="0"/>
          </a:p>
        </p:txBody>
      </p:sp>
      <p:sp>
        <p:nvSpPr>
          <p:cNvPr id="4" name="Folienbildplatzhalter 3"/>
          <p:cNvSpPr>
            <a:spLocks noGrp="1" noRot="1" noChangeAspect="1"/>
          </p:cNvSpPr>
          <p:nvPr>
            <p:ph type="sldImg" idx="2"/>
          </p:nvPr>
        </p:nvSpPr>
        <p:spPr>
          <a:xfrm>
            <a:off x="854075" y="744538"/>
            <a:ext cx="4960938" cy="3722687"/>
          </a:xfrm>
          <a:prstGeom prst="rect">
            <a:avLst/>
          </a:prstGeom>
          <a:noFill/>
          <a:ln w="12700">
            <a:solidFill>
              <a:prstClr val="black"/>
            </a:solidFill>
          </a:ln>
        </p:spPr>
        <p:txBody>
          <a:bodyPr vert="horz" lIns="91190" tIns="45596" rIns="91190" bIns="45596" rtlCol="0" anchor="ctr"/>
          <a:lstStyle/>
          <a:p>
            <a:pPr lvl="0"/>
            <a:endParaRPr lang="de-CH" noProof="0" dirty="0" smtClean="0"/>
          </a:p>
        </p:txBody>
      </p:sp>
      <p:sp>
        <p:nvSpPr>
          <p:cNvPr id="5" name="Notizenplatzhalter 4"/>
          <p:cNvSpPr>
            <a:spLocks noGrp="1"/>
          </p:cNvSpPr>
          <p:nvPr>
            <p:ph type="body" sz="quarter" idx="3"/>
          </p:nvPr>
        </p:nvSpPr>
        <p:spPr>
          <a:xfrm>
            <a:off x="667067" y="4714716"/>
            <a:ext cx="5334957" cy="4466907"/>
          </a:xfrm>
          <a:prstGeom prst="rect">
            <a:avLst/>
          </a:prstGeom>
        </p:spPr>
        <p:txBody>
          <a:bodyPr vert="horz" lIns="91190" tIns="45596" rIns="91190" bIns="45596" rtlCol="0">
            <a:normAutofit/>
          </a:bodyPr>
          <a:lstStyle/>
          <a:p>
            <a:pPr lvl="0"/>
            <a:r>
              <a:rPr lang="de-DE" noProof="0" smtClean="0"/>
              <a:t>Textmasterformate durch Klicken bearbeiten</a:t>
            </a:r>
          </a:p>
          <a:p>
            <a:pPr lvl="1"/>
            <a:r>
              <a:rPr lang="de-DE" noProof="0" smtClean="0"/>
              <a:t>Zweite Ebene</a:t>
            </a:r>
          </a:p>
          <a:p>
            <a:pPr lvl="2"/>
            <a:r>
              <a:rPr lang="de-DE" noProof="0" smtClean="0"/>
              <a:t>Dritte Ebene</a:t>
            </a:r>
          </a:p>
          <a:p>
            <a:pPr lvl="3"/>
            <a:r>
              <a:rPr lang="de-DE" noProof="0" smtClean="0"/>
              <a:t>Vierte Ebene</a:t>
            </a:r>
          </a:p>
          <a:p>
            <a:pPr lvl="4"/>
            <a:r>
              <a:rPr lang="de-DE" noProof="0" smtClean="0"/>
              <a:t>Fünfte Ebene</a:t>
            </a:r>
            <a:endParaRPr lang="de-CH" noProof="0" smtClean="0"/>
          </a:p>
        </p:txBody>
      </p:sp>
      <p:sp>
        <p:nvSpPr>
          <p:cNvPr id="6" name="Fußzeilenplatzhalter 5"/>
          <p:cNvSpPr>
            <a:spLocks noGrp="1"/>
          </p:cNvSpPr>
          <p:nvPr>
            <p:ph type="ftr" sz="quarter" idx="4"/>
          </p:nvPr>
        </p:nvSpPr>
        <p:spPr>
          <a:xfrm>
            <a:off x="2" y="9427830"/>
            <a:ext cx="2890616" cy="497211"/>
          </a:xfrm>
          <a:prstGeom prst="rect">
            <a:avLst/>
          </a:prstGeom>
        </p:spPr>
        <p:txBody>
          <a:bodyPr vert="horz" lIns="91190" tIns="45596" rIns="91190" bIns="45596" rtlCol="0" anchor="b"/>
          <a:lstStyle>
            <a:lvl1pPr algn="l">
              <a:defRPr sz="1200"/>
            </a:lvl1pPr>
          </a:lstStyle>
          <a:p>
            <a:pPr>
              <a:defRPr/>
            </a:pPr>
            <a:endParaRPr lang="de-CH" dirty="0"/>
          </a:p>
        </p:txBody>
      </p:sp>
      <p:sp>
        <p:nvSpPr>
          <p:cNvPr id="7" name="Foliennummernplatzhalter 6"/>
          <p:cNvSpPr>
            <a:spLocks noGrp="1"/>
          </p:cNvSpPr>
          <p:nvPr>
            <p:ph type="sldNum" sz="quarter" idx="5"/>
          </p:nvPr>
        </p:nvSpPr>
        <p:spPr>
          <a:xfrm>
            <a:off x="3776906" y="9427830"/>
            <a:ext cx="2890616" cy="497211"/>
          </a:xfrm>
          <a:prstGeom prst="rect">
            <a:avLst/>
          </a:prstGeom>
        </p:spPr>
        <p:txBody>
          <a:bodyPr vert="horz" lIns="91190" tIns="45596" rIns="91190" bIns="45596" rtlCol="0" anchor="b"/>
          <a:lstStyle>
            <a:lvl1pPr algn="r">
              <a:defRPr sz="1200"/>
            </a:lvl1pPr>
          </a:lstStyle>
          <a:p>
            <a:pPr>
              <a:defRPr/>
            </a:pPr>
            <a:fld id="{1D31F2C8-6401-4ED4-8FB8-7E4D6397FECB}" type="slidenum">
              <a:rPr lang="de-CH"/>
              <a:pPr>
                <a:defRPr/>
              </a:pPr>
              <a:t>‹Nr.›</a:t>
            </a:fld>
            <a:endParaRPr lang="de-CH" dirty="0"/>
          </a:p>
        </p:txBody>
      </p:sp>
    </p:spTree>
  </p:cSld>
  <p:clrMap bg1="lt1" tx1="dk1" bg2="lt2" tx2="dk2" accent1="accent1" accent2="accent2" accent3="accent3" accent4="accent4" accent5="accent5" accent6="accent6" hlink="hlink" folHlink="folHlink"/>
  <p:hf hdr="0" ftr="0" dt="0"/>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normAutofit/>
          </a:bodyPr>
          <a:lstStyle/>
          <a:p>
            <a:endParaRPr lang="de-CH" dirty="0"/>
          </a:p>
        </p:txBody>
      </p:sp>
      <p:sp>
        <p:nvSpPr>
          <p:cNvPr id="4" name="Foliennummernplatzhalter 3"/>
          <p:cNvSpPr>
            <a:spLocks noGrp="1"/>
          </p:cNvSpPr>
          <p:nvPr>
            <p:ph type="sldNum" sz="quarter" idx="10"/>
          </p:nvPr>
        </p:nvSpPr>
        <p:spPr/>
        <p:txBody>
          <a:bodyPr/>
          <a:lstStyle/>
          <a:p>
            <a:pPr>
              <a:defRPr/>
            </a:pPr>
            <a:fld id="{1D31F2C8-6401-4ED4-8FB8-7E4D6397FECB}" type="slidenum">
              <a:rPr lang="de-CH" smtClean="0"/>
              <a:pPr>
                <a:defRPr/>
              </a:pPr>
              <a:t>1</a:t>
            </a:fld>
            <a:endParaRPr lang="de-CH"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normAutofit/>
          </a:bodyPr>
          <a:lstStyle/>
          <a:p>
            <a:r>
              <a:rPr lang="de-CH" dirty="0" smtClean="0"/>
              <a:t>Melderecht auf</a:t>
            </a:r>
            <a:r>
              <a:rPr lang="de-CH" baseline="0" dirty="0" smtClean="0"/>
              <a:t> bestimmte Situationen in der Arzt / Therapeut – </a:t>
            </a:r>
            <a:r>
              <a:rPr lang="de-CH" baseline="0" dirty="0" err="1" smtClean="0"/>
              <a:t>Klientenbeziehung</a:t>
            </a:r>
            <a:r>
              <a:rPr lang="de-CH" baseline="0" dirty="0" smtClean="0"/>
              <a:t> bezogen. Allenfalls kann eine entsprechende Meldung diese Beziehung gefährden und damit die Situation noch verschlimmern.</a:t>
            </a:r>
          </a:p>
          <a:p>
            <a:endParaRPr lang="de-CH" baseline="0" dirty="0" smtClean="0"/>
          </a:p>
          <a:p>
            <a:r>
              <a:rPr lang="de-CH" baseline="0" dirty="0" smtClean="0"/>
              <a:t>Amtliche Verrichtungen: </a:t>
            </a:r>
            <a:r>
              <a:rPr lang="de-CH" baseline="0" dirty="0" err="1" smtClean="0"/>
              <a:t>Legalinspektion</a:t>
            </a:r>
            <a:r>
              <a:rPr lang="de-CH" baseline="0" dirty="0" smtClean="0"/>
              <a:t>, Hafterstehungsuntersuchung, Verfügung in Fällen Fürsorgerischer Unterbringung usw.</a:t>
            </a:r>
          </a:p>
          <a:p>
            <a:endParaRPr lang="de-CH" baseline="0" dirty="0" smtClean="0"/>
          </a:p>
          <a:p>
            <a:r>
              <a:rPr lang="de-CH" baseline="0" dirty="0" smtClean="0"/>
              <a:t>Kanton kann auf ein klare Regelung nicht verzichten und muss entsprechende amtliche Verrichtungen sichern können.</a:t>
            </a:r>
            <a:endParaRPr lang="de-DE" dirty="0"/>
          </a:p>
        </p:txBody>
      </p:sp>
      <p:sp>
        <p:nvSpPr>
          <p:cNvPr id="4" name="Foliennummernplatzhalter 3"/>
          <p:cNvSpPr>
            <a:spLocks noGrp="1"/>
          </p:cNvSpPr>
          <p:nvPr>
            <p:ph type="sldNum" sz="quarter" idx="10"/>
          </p:nvPr>
        </p:nvSpPr>
        <p:spPr/>
        <p:txBody>
          <a:bodyPr/>
          <a:lstStyle/>
          <a:p>
            <a:pPr>
              <a:defRPr/>
            </a:pPr>
            <a:fld id="{1D31F2C8-6401-4ED4-8FB8-7E4D6397FECB}" type="slidenum">
              <a:rPr lang="de-CH" smtClean="0"/>
              <a:pPr>
                <a:defRPr/>
              </a:pPr>
              <a:t>14</a:t>
            </a:fld>
            <a:endParaRPr lang="de-CH" dirty="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normAutofit/>
          </a:bodyPr>
          <a:lstStyle/>
          <a:p>
            <a:r>
              <a:rPr lang="de-CH" dirty="0" err="1" smtClean="0"/>
              <a:t>Owcura</a:t>
            </a:r>
            <a:r>
              <a:rPr lang="de-CH" baseline="0" dirty="0" smtClean="0"/>
              <a:t> Notfalldienstentschädigung</a:t>
            </a:r>
            <a:endParaRPr lang="de-DE" dirty="0"/>
          </a:p>
        </p:txBody>
      </p:sp>
      <p:sp>
        <p:nvSpPr>
          <p:cNvPr id="4" name="Foliennummernplatzhalter 3"/>
          <p:cNvSpPr>
            <a:spLocks noGrp="1"/>
          </p:cNvSpPr>
          <p:nvPr>
            <p:ph type="sldNum" sz="quarter" idx="10"/>
          </p:nvPr>
        </p:nvSpPr>
        <p:spPr/>
        <p:txBody>
          <a:bodyPr/>
          <a:lstStyle/>
          <a:p>
            <a:pPr>
              <a:defRPr/>
            </a:pPr>
            <a:fld id="{1D31F2C8-6401-4ED4-8FB8-7E4D6397FECB}" type="slidenum">
              <a:rPr lang="de-CH" smtClean="0"/>
              <a:pPr>
                <a:defRPr/>
              </a:pPr>
              <a:t>15</a:t>
            </a:fld>
            <a:endParaRPr lang="de-CH" dirty="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normAutofit/>
          </a:bodyPr>
          <a:lstStyle/>
          <a:p>
            <a:r>
              <a:rPr lang="de-CH" dirty="0" smtClean="0"/>
              <a:t>Es</a:t>
            </a:r>
            <a:r>
              <a:rPr lang="de-CH" baseline="0" dirty="0" smtClean="0"/>
              <a:t> gibt aber auch immer mehr Gemeinschaftspraxen und HMO Modelle oder Aktiengesellschaften.</a:t>
            </a:r>
          </a:p>
          <a:p>
            <a:endParaRPr lang="de-CH" baseline="0" dirty="0" smtClean="0"/>
          </a:p>
          <a:p>
            <a:r>
              <a:rPr lang="de-CH" baseline="0" dirty="0" smtClean="0"/>
              <a:t>Betriebe sind z.B. Pflegeinstitutionen</a:t>
            </a:r>
            <a:endParaRPr lang="de-DE" dirty="0"/>
          </a:p>
        </p:txBody>
      </p:sp>
      <p:sp>
        <p:nvSpPr>
          <p:cNvPr id="4" name="Foliennummernplatzhalter 3"/>
          <p:cNvSpPr>
            <a:spLocks noGrp="1"/>
          </p:cNvSpPr>
          <p:nvPr>
            <p:ph type="sldNum" sz="quarter" idx="10"/>
          </p:nvPr>
        </p:nvSpPr>
        <p:spPr/>
        <p:txBody>
          <a:bodyPr/>
          <a:lstStyle/>
          <a:p>
            <a:pPr>
              <a:defRPr/>
            </a:pPr>
            <a:fld id="{1D31F2C8-6401-4ED4-8FB8-7E4D6397FECB}" type="slidenum">
              <a:rPr lang="de-CH" smtClean="0"/>
              <a:pPr>
                <a:defRPr/>
              </a:pPr>
              <a:t>16</a:t>
            </a:fld>
            <a:endParaRPr lang="de-CH" dirty="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normAutofit/>
          </a:bodyPr>
          <a:lstStyle/>
          <a:p>
            <a:r>
              <a:rPr lang="de-CH" dirty="0" smtClean="0"/>
              <a:t>Forschung</a:t>
            </a:r>
            <a:r>
              <a:rPr lang="de-CH" baseline="0" dirty="0" smtClean="0"/>
              <a:t> z.B. Krebsregister</a:t>
            </a:r>
            <a:endParaRPr lang="de-DE" dirty="0"/>
          </a:p>
        </p:txBody>
      </p:sp>
      <p:sp>
        <p:nvSpPr>
          <p:cNvPr id="4" name="Foliennummernplatzhalter 3"/>
          <p:cNvSpPr>
            <a:spLocks noGrp="1"/>
          </p:cNvSpPr>
          <p:nvPr>
            <p:ph type="sldNum" sz="quarter" idx="10"/>
          </p:nvPr>
        </p:nvSpPr>
        <p:spPr/>
        <p:txBody>
          <a:bodyPr/>
          <a:lstStyle/>
          <a:p>
            <a:pPr>
              <a:defRPr/>
            </a:pPr>
            <a:fld id="{1D31F2C8-6401-4ED4-8FB8-7E4D6397FECB}" type="slidenum">
              <a:rPr lang="de-CH" smtClean="0"/>
              <a:pPr>
                <a:defRPr/>
              </a:pPr>
              <a:t>17</a:t>
            </a:fld>
            <a:endParaRPr lang="de-CH" dirty="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normAutofit/>
          </a:bodyPr>
          <a:lstStyle/>
          <a:p>
            <a:r>
              <a:rPr lang="de-CH" dirty="0" smtClean="0"/>
              <a:t>Kanton OW</a:t>
            </a:r>
            <a:r>
              <a:rPr lang="de-CH" baseline="0" dirty="0" smtClean="0"/>
              <a:t> ist einer der letzten Kantone ohne Verkaufsverbot an Minderjährige.</a:t>
            </a:r>
          </a:p>
          <a:p>
            <a:endParaRPr lang="de-CH" baseline="0" dirty="0" smtClean="0"/>
          </a:p>
          <a:p>
            <a:r>
              <a:rPr lang="de-CH" baseline="0" dirty="0" smtClean="0"/>
              <a:t>Tabakgesetz auf Bundesebene in der Vernehmlassung</a:t>
            </a:r>
            <a:endParaRPr lang="de-DE" dirty="0"/>
          </a:p>
        </p:txBody>
      </p:sp>
      <p:sp>
        <p:nvSpPr>
          <p:cNvPr id="4" name="Foliennummernplatzhalter 3"/>
          <p:cNvSpPr>
            <a:spLocks noGrp="1"/>
          </p:cNvSpPr>
          <p:nvPr>
            <p:ph type="sldNum" sz="quarter" idx="10"/>
          </p:nvPr>
        </p:nvSpPr>
        <p:spPr/>
        <p:txBody>
          <a:bodyPr/>
          <a:lstStyle/>
          <a:p>
            <a:pPr>
              <a:defRPr/>
            </a:pPr>
            <a:fld id="{1D31F2C8-6401-4ED4-8FB8-7E4D6397FECB}" type="slidenum">
              <a:rPr lang="de-CH" smtClean="0"/>
              <a:pPr>
                <a:defRPr/>
              </a:pPr>
              <a:t>18</a:t>
            </a:fld>
            <a:endParaRPr lang="de-CH" dirty="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normAutofit/>
          </a:bodyPr>
          <a:lstStyle/>
          <a:p>
            <a:r>
              <a:rPr lang="de-CH" dirty="0" smtClean="0"/>
              <a:t>Selbstdispensation von Hausärzten</a:t>
            </a:r>
          </a:p>
          <a:p>
            <a:endParaRPr lang="de-CH" dirty="0" smtClean="0"/>
          </a:p>
          <a:p>
            <a:r>
              <a:rPr lang="de-CH" dirty="0" smtClean="0"/>
              <a:t>Regelung</a:t>
            </a:r>
            <a:r>
              <a:rPr lang="de-CH" baseline="0" dirty="0" smtClean="0"/>
              <a:t> der Zuständigkeiten und Verantwortungsebenen Spitalapotheke</a:t>
            </a:r>
            <a:endParaRPr lang="de-CH" dirty="0" smtClean="0"/>
          </a:p>
        </p:txBody>
      </p:sp>
      <p:sp>
        <p:nvSpPr>
          <p:cNvPr id="4" name="Foliennummernplatzhalter 3"/>
          <p:cNvSpPr>
            <a:spLocks noGrp="1"/>
          </p:cNvSpPr>
          <p:nvPr>
            <p:ph type="sldNum" sz="quarter" idx="10"/>
          </p:nvPr>
        </p:nvSpPr>
        <p:spPr/>
        <p:txBody>
          <a:bodyPr/>
          <a:lstStyle/>
          <a:p>
            <a:pPr>
              <a:defRPr/>
            </a:pPr>
            <a:fld id="{1D31F2C8-6401-4ED4-8FB8-7E4D6397FECB}" type="slidenum">
              <a:rPr lang="de-CH" smtClean="0"/>
              <a:pPr>
                <a:defRPr/>
              </a:pPr>
              <a:t>19</a:t>
            </a:fld>
            <a:endParaRPr lang="de-CH" dirty="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normAutofit/>
          </a:bodyPr>
          <a:lstStyle/>
          <a:p>
            <a:endParaRPr lang="de-DE" dirty="0"/>
          </a:p>
        </p:txBody>
      </p:sp>
      <p:sp>
        <p:nvSpPr>
          <p:cNvPr id="4" name="Foliennummernplatzhalter 3"/>
          <p:cNvSpPr>
            <a:spLocks noGrp="1"/>
          </p:cNvSpPr>
          <p:nvPr>
            <p:ph type="sldNum" sz="quarter" idx="10"/>
          </p:nvPr>
        </p:nvSpPr>
        <p:spPr/>
        <p:txBody>
          <a:bodyPr/>
          <a:lstStyle/>
          <a:p>
            <a:pPr>
              <a:defRPr/>
            </a:pPr>
            <a:fld id="{1D31F2C8-6401-4ED4-8FB8-7E4D6397FECB}" type="slidenum">
              <a:rPr lang="de-CH" smtClean="0"/>
              <a:pPr>
                <a:defRPr/>
              </a:pPr>
              <a:t>20</a:t>
            </a:fld>
            <a:endParaRPr lang="de-CH" dirty="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normAutofit/>
          </a:bodyPr>
          <a:lstStyle/>
          <a:p>
            <a:r>
              <a:rPr lang="de-CH" dirty="0" smtClean="0"/>
              <a:t>Darauf aufmerksam machen,</a:t>
            </a:r>
            <a:r>
              <a:rPr lang="de-CH" baseline="0" dirty="0" smtClean="0"/>
              <a:t> dass wir darauf angewiesen sind, dass die Rückmeldung </a:t>
            </a:r>
            <a:r>
              <a:rPr lang="de-CH" b="1" baseline="0" dirty="0" smtClean="0"/>
              <a:t>nur</a:t>
            </a:r>
            <a:r>
              <a:rPr lang="de-CH" baseline="0" dirty="0" smtClean="0"/>
              <a:t> mittels des elektronisch retourniertem Fragebogen gemacht werden.</a:t>
            </a:r>
          </a:p>
          <a:p>
            <a:endParaRPr lang="de-CH" baseline="0" dirty="0" smtClean="0"/>
          </a:p>
        </p:txBody>
      </p:sp>
      <p:sp>
        <p:nvSpPr>
          <p:cNvPr id="4" name="Foliennummernplatzhalter 3"/>
          <p:cNvSpPr>
            <a:spLocks noGrp="1"/>
          </p:cNvSpPr>
          <p:nvPr>
            <p:ph type="sldNum" sz="quarter" idx="10"/>
          </p:nvPr>
        </p:nvSpPr>
        <p:spPr/>
        <p:txBody>
          <a:bodyPr/>
          <a:lstStyle/>
          <a:p>
            <a:pPr>
              <a:defRPr/>
            </a:pPr>
            <a:fld id="{1D31F2C8-6401-4ED4-8FB8-7E4D6397FECB}" type="slidenum">
              <a:rPr lang="de-CH" smtClean="0"/>
              <a:pPr>
                <a:defRPr/>
              </a:pPr>
              <a:t>24</a:t>
            </a:fld>
            <a:endParaRPr lang="de-CH"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normAutofit/>
          </a:bodyPr>
          <a:lstStyle/>
          <a:p>
            <a:pPr lvl="0">
              <a:buFont typeface="Arial" pitchFamily="34" charset="0"/>
              <a:buNone/>
            </a:pPr>
            <a:r>
              <a:rPr lang="de-CH" dirty="0" smtClean="0"/>
              <a:t>Zu Punkt</a:t>
            </a:r>
            <a:r>
              <a:rPr lang="de-CH" baseline="0" dirty="0" smtClean="0"/>
              <a:t> 2</a:t>
            </a:r>
          </a:p>
          <a:p>
            <a:pPr lvl="0">
              <a:buFont typeface="Arial" pitchFamily="34" charset="0"/>
              <a:buNone/>
            </a:pPr>
            <a:r>
              <a:rPr lang="de-CH" baseline="0" dirty="0" smtClean="0"/>
              <a:t>Auf Bundesebene die Strategien von Gesundheitsminister Alain </a:t>
            </a:r>
            <a:r>
              <a:rPr lang="de-CH" baseline="0" dirty="0" err="1" smtClean="0"/>
              <a:t>Berset</a:t>
            </a:r>
            <a:r>
              <a:rPr lang="de-CH" baseline="0" dirty="0" smtClean="0"/>
              <a:t> </a:t>
            </a:r>
            <a:r>
              <a:rPr lang="de-CH" baseline="0" dirty="0" smtClean="0">
                <a:sym typeface="Wingdings" pitchFamily="2" charset="2"/>
              </a:rPr>
              <a:t> Gesundheit 2020; Palliative Care Strategie; Demenzstrategie und weitere</a:t>
            </a:r>
          </a:p>
          <a:p>
            <a:pPr lvl="0">
              <a:buFont typeface="Arial" pitchFamily="34" charset="0"/>
              <a:buNone/>
            </a:pPr>
            <a:endParaRPr lang="de-CH" baseline="0" dirty="0" smtClean="0">
              <a:sym typeface="Wingdings" pitchFamily="2" charset="2"/>
            </a:endParaRPr>
          </a:p>
          <a:p>
            <a:pPr lvl="0">
              <a:buFont typeface="Arial" pitchFamily="34" charset="0"/>
              <a:buNone/>
            </a:pPr>
            <a:r>
              <a:rPr lang="de-CH" baseline="0" dirty="0" smtClean="0">
                <a:sym typeface="Wingdings" pitchFamily="2" charset="2"/>
              </a:rPr>
              <a:t>Zu Punkt 3</a:t>
            </a:r>
            <a:endParaRPr lang="de-CH" dirty="0" smtClean="0"/>
          </a:p>
          <a:p>
            <a:pPr lvl="0">
              <a:buFont typeface="Arial" pitchFamily="34" charset="0"/>
              <a:buNone/>
            </a:pPr>
            <a:r>
              <a:rPr lang="de-CH" dirty="0" smtClean="0"/>
              <a:t>Viele bundesrechtliche</a:t>
            </a:r>
            <a:r>
              <a:rPr lang="de-CH" baseline="0" dirty="0" smtClean="0"/>
              <a:t> Anpassungen und Vorgaben in den letzten Jahren, deshalb muss auf Kantonsebene weniger geregelt werden (KVG)</a:t>
            </a:r>
          </a:p>
        </p:txBody>
      </p:sp>
      <p:sp>
        <p:nvSpPr>
          <p:cNvPr id="4" name="Foliennummernplatzhalter 3"/>
          <p:cNvSpPr>
            <a:spLocks noGrp="1"/>
          </p:cNvSpPr>
          <p:nvPr>
            <p:ph type="sldNum" sz="quarter" idx="10"/>
          </p:nvPr>
        </p:nvSpPr>
        <p:spPr/>
        <p:txBody>
          <a:bodyPr/>
          <a:lstStyle/>
          <a:p>
            <a:pPr>
              <a:defRPr/>
            </a:pPr>
            <a:fld id="{1D31F2C8-6401-4ED4-8FB8-7E4D6397FECB}" type="slidenum">
              <a:rPr lang="de-CH" smtClean="0"/>
              <a:pPr>
                <a:defRPr/>
              </a:pPr>
              <a:t>3</a:t>
            </a:fld>
            <a:endParaRPr lang="de-CH"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normAutofit/>
          </a:bodyPr>
          <a:lstStyle/>
          <a:p>
            <a:r>
              <a:rPr lang="de-CH" dirty="0" smtClean="0"/>
              <a:t>Kein</a:t>
            </a:r>
            <a:r>
              <a:rPr lang="de-CH" baseline="0" dirty="0" smtClean="0"/>
              <a:t> Verweis! auf Infoveranstaltung vom 10. Dezember.</a:t>
            </a:r>
            <a:endParaRPr lang="de-DE" dirty="0"/>
          </a:p>
        </p:txBody>
      </p:sp>
      <p:sp>
        <p:nvSpPr>
          <p:cNvPr id="4" name="Foliennummernplatzhalter 3"/>
          <p:cNvSpPr>
            <a:spLocks noGrp="1"/>
          </p:cNvSpPr>
          <p:nvPr>
            <p:ph type="sldNum" sz="quarter" idx="10"/>
          </p:nvPr>
        </p:nvSpPr>
        <p:spPr/>
        <p:txBody>
          <a:bodyPr/>
          <a:lstStyle/>
          <a:p>
            <a:pPr>
              <a:defRPr/>
            </a:pPr>
            <a:fld id="{1D31F2C8-6401-4ED4-8FB8-7E4D6397FECB}" type="slidenum">
              <a:rPr lang="de-CH" smtClean="0"/>
              <a:pPr>
                <a:defRPr/>
              </a:pPr>
              <a:t>6</a:t>
            </a:fld>
            <a:endParaRPr lang="de-CH"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normAutofit/>
          </a:bodyPr>
          <a:lstStyle/>
          <a:p>
            <a:r>
              <a:rPr lang="de-CH" dirty="0" smtClean="0"/>
              <a:t>Aufgaben</a:t>
            </a:r>
            <a:r>
              <a:rPr lang="de-CH" baseline="0" dirty="0" smtClean="0"/>
              <a:t> des Kantons</a:t>
            </a:r>
          </a:p>
          <a:p>
            <a:pPr marL="0" marR="0" indent="0" algn="l" defTabSz="914400" rtl="0" eaLnBrk="0" fontAlgn="base" latinLnBrk="0" hangingPunct="0">
              <a:lnSpc>
                <a:spcPct val="100000"/>
              </a:lnSpc>
              <a:spcBef>
                <a:spcPct val="30000"/>
              </a:spcBef>
              <a:spcAft>
                <a:spcPct val="0"/>
              </a:spcAft>
              <a:buClrTx/>
              <a:buSzTx/>
              <a:buFontTx/>
              <a:buNone/>
              <a:tabLst/>
              <a:defRPr/>
            </a:pPr>
            <a:r>
              <a:rPr lang="de-CH" dirty="0" smtClean="0"/>
              <a:t>Art</a:t>
            </a:r>
            <a:r>
              <a:rPr lang="de-CH" baseline="0" dirty="0" smtClean="0"/>
              <a:t> 5 c</a:t>
            </a:r>
          </a:p>
          <a:p>
            <a:r>
              <a:rPr lang="de-CH" baseline="0" dirty="0" smtClean="0"/>
              <a:t>Gesetzliche Grundlage der Koordinationsaufgaben auf Stufe Kanton</a:t>
            </a:r>
          </a:p>
          <a:p>
            <a:endParaRPr lang="de-CH" baseline="0" dirty="0" smtClean="0"/>
          </a:p>
          <a:p>
            <a:r>
              <a:rPr lang="de-CH" baseline="0" dirty="0" smtClean="0"/>
              <a:t>Ausbildung: Praxisassistenz bei Hausärzten</a:t>
            </a:r>
          </a:p>
          <a:p>
            <a:r>
              <a:rPr lang="de-CH" baseline="0" dirty="0" smtClean="0"/>
              <a:t>Weiterbildung: Beitrag an universitäre Weiterbildung von Ärzten (FMH Spezialarzttitel) im Rahmen eines interkantonalen Abkommens</a:t>
            </a:r>
          </a:p>
          <a:p>
            <a:endParaRPr lang="de-CH" baseline="0" dirty="0" smtClean="0"/>
          </a:p>
          <a:p>
            <a:r>
              <a:rPr lang="de-CH" baseline="0" dirty="0" smtClean="0"/>
              <a:t>Raschere Reaktionsmöglichkeiten des RR auf Entwicklungen im Gesundheitswesen</a:t>
            </a:r>
          </a:p>
          <a:p>
            <a:endParaRPr lang="de-CH" baseline="0" dirty="0" smtClean="0"/>
          </a:p>
          <a:p>
            <a:endParaRPr lang="de-DE" dirty="0"/>
          </a:p>
        </p:txBody>
      </p:sp>
      <p:sp>
        <p:nvSpPr>
          <p:cNvPr id="4" name="Foliennummernplatzhalter 3"/>
          <p:cNvSpPr>
            <a:spLocks noGrp="1"/>
          </p:cNvSpPr>
          <p:nvPr>
            <p:ph type="sldNum" sz="quarter" idx="10"/>
          </p:nvPr>
        </p:nvSpPr>
        <p:spPr/>
        <p:txBody>
          <a:bodyPr/>
          <a:lstStyle/>
          <a:p>
            <a:pPr>
              <a:defRPr/>
            </a:pPr>
            <a:fld id="{1D31F2C8-6401-4ED4-8FB8-7E4D6397FECB}" type="slidenum">
              <a:rPr lang="de-CH" smtClean="0"/>
              <a:pPr>
                <a:defRPr/>
              </a:pPr>
              <a:t>8</a:t>
            </a:fld>
            <a:endParaRPr lang="de-CH"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normAutofit/>
          </a:bodyPr>
          <a:lstStyle/>
          <a:p>
            <a:r>
              <a:rPr lang="de-CH" dirty="0" smtClean="0"/>
              <a:t>EWG</a:t>
            </a:r>
            <a:r>
              <a:rPr lang="de-CH" baseline="0" dirty="0" smtClean="0"/>
              <a:t> für alle pflegebedürfte Personen zuständig. Dies entspricht übergeordnetem Bundesrecht.</a:t>
            </a:r>
          </a:p>
          <a:p>
            <a:endParaRPr lang="de-CH" baseline="0" dirty="0" smtClean="0"/>
          </a:p>
          <a:p>
            <a:r>
              <a:rPr lang="de-CH" baseline="0" dirty="0" smtClean="0"/>
              <a:t>Gesetzliche Regelung zu den Restkosten pflegebedürftiger Menschen auch im Spital, wenn keine Spitalbedürftigkeit mehr vorliegt, aber ein Heimeintritt nicht möglich ist. Die bisherige Lösung mit der Beteiligung des Kantons an diesen Kosten ist von Anfang an nur als Übergangslösung bis Ende 2014. Ev. Verlängerung dieser Übergangslösung bis zum Inkrafttreten des neuen </a:t>
            </a:r>
            <a:r>
              <a:rPr lang="de-CH" baseline="0" dirty="0" err="1" smtClean="0"/>
              <a:t>GesG</a:t>
            </a:r>
            <a:r>
              <a:rPr lang="de-CH" baseline="0" dirty="0" smtClean="0"/>
              <a:t>. Bisher waren es übrigens nur Einzelfälle, in denen diese Finanzierung zum Tragen kam.</a:t>
            </a:r>
          </a:p>
          <a:p>
            <a:endParaRPr lang="de-CH" baseline="0" dirty="0" smtClean="0"/>
          </a:p>
          <a:p>
            <a:r>
              <a:rPr lang="de-CH" baseline="0" dirty="0" smtClean="0"/>
              <a:t>Problematik allenfalls die Frage der Alterswohnungen. Diese fallen aber nicht unter die Pflegeheimliste.</a:t>
            </a:r>
            <a:endParaRPr lang="de-DE" dirty="0"/>
          </a:p>
        </p:txBody>
      </p:sp>
      <p:sp>
        <p:nvSpPr>
          <p:cNvPr id="4" name="Foliennummernplatzhalter 3"/>
          <p:cNvSpPr>
            <a:spLocks noGrp="1"/>
          </p:cNvSpPr>
          <p:nvPr>
            <p:ph type="sldNum" sz="quarter" idx="10"/>
          </p:nvPr>
        </p:nvSpPr>
        <p:spPr/>
        <p:txBody>
          <a:bodyPr/>
          <a:lstStyle/>
          <a:p>
            <a:pPr>
              <a:defRPr/>
            </a:pPr>
            <a:fld id="{1D31F2C8-6401-4ED4-8FB8-7E4D6397FECB}" type="slidenum">
              <a:rPr lang="de-CH" smtClean="0"/>
              <a:pPr>
                <a:defRPr/>
              </a:pPr>
              <a:t>9</a:t>
            </a:fld>
            <a:endParaRPr lang="de-CH"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normAutofit/>
          </a:bodyPr>
          <a:lstStyle/>
          <a:p>
            <a:r>
              <a:rPr lang="de-CH" dirty="0" smtClean="0"/>
              <a:t>Die</a:t>
            </a:r>
            <a:r>
              <a:rPr lang="de-CH" baseline="0" dirty="0" smtClean="0"/>
              <a:t> Bevölkerung steht zu ihrem Spital, wie die Realisation des neuen Bettentrakts zeigt.</a:t>
            </a:r>
          </a:p>
          <a:p>
            <a:endParaRPr lang="de-CH" baseline="0" dirty="0" smtClean="0"/>
          </a:p>
          <a:p>
            <a:r>
              <a:rPr lang="de-CH" baseline="0" dirty="0" smtClean="0"/>
              <a:t>Unternehmerische Freiheiten sind nun im </a:t>
            </a:r>
            <a:r>
              <a:rPr lang="de-CH" baseline="0" dirty="0" err="1" smtClean="0"/>
              <a:t>GesG</a:t>
            </a:r>
            <a:r>
              <a:rPr lang="de-CH" baseline="0" dirty="0" smtClean="0"/>
              <a:t> besser umschrieben und auch offener </a:t>
            </a:r>
          </a:p>
          <a:p>
            <a:endParaRPr lang="de-CH" baseline="0" dirty="0" smtClean="0"/>
          </a:p>
          <a:p>
            <a:r>
              <a:rPr lang="de-CH" baseline="0" dirty="0" smtClean="0"/>
              <a:t>Beispiel </a:t>
            </a:r>
            <a:r>
              <a:rPr lang="de-CH" baseline="0" dirty="0" err="1" smtClean="0"/>
              <a:t>Schulthessklinik</a:t>
            </a:r>
            <a:r>
              <a:rPr lang="de-CH" baseline="0" dirty="0" smtClean="0"/>
              <a:t> Zusammenarbeit im Bereich Orthopädie</a:t>
            </a:r>
          </a:p>
          <a:p>
            <a:endParaRPr lang="de-CH" baseline="0" dirty="0" smtClean="0"/>
          </a:p>
          <a:p>
            <a:r>
              <a:rPr lang="de-CH" baseline="0" dirty="0" smtClean="0"/>
              <a:t>Verweis auf Art 24 </a:t>
            </a:r>
            <a:r>
              <a:rPr lang="de-CH" baseline="0" dirty="0" err="1" smtClean="0"/>
              <a:t>GesG</a:t>
            </a:r>
            <a:endParaRPr lang="de-CH" baseline="0" dirty="0" smtClean="0"/>
          </a:p>
          <a:p>
            <a:endParaRPr lang="de-CH" baseline="0" dirty="0" smtClean="0"/>
          </a:p>
          <a:p>
            <a:endParaRPr lang="de-CH" baseline="0" dirty="0" smtClean="0"/>
          </a:p>
          <a:p>
            <a:endParaRPr lang="de-DE" dirty="0"/>
          </a:p>
        </p:txBody>
      </p:sp>
      <p:sp>
        <p:nvSpPr>
          <p:cNvPr id="4" name="Foliennummernplatzhalter 3"/>
          <p:cNvSpPr>
            <a:spLocks noGrp="1"/>
          </p:cNvSpPr>
          <p:nvPr>
            <p:ph type="sldNum" sz="quarter" idx="10"/>
          </p:nvPr>
        </p:nvSpPr>
        <p:spPr/>
        <p:txBody>
          <a:bodyPr/>
          <a:lstStyle/>
          <a:p>
            <a:pPr>
              <a:defRPr/>
            </a:pPr>
            <a:fld id="{1D31F2C8-6401-4ED4-8FB8-7E4D6397FECB}" type="slidenum">
              <a:rPr lang="de-CH" smtClean="0"/>
              <a:pPr>
                <a:defRPr/>
              </a:pPr>
              <a:t>10</a:t>
            </a:fld>
            <a:endParaRPr lang="de-CH"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normAutofit/>
          </a:bodyPr>
          <a:lstStyle/>
          <a:p>
            <a:endParaRPr lang="de-DE" dirty="0"/>
          </a:p>
        </p:txBody>
      </p:sp>
      <p:sp>
        <p:nvSpPr>
          <p:cNvPr id="4" name="Foliennummernplatzhalter 3"/>
          <p:cNvSpPr>
            <a:spLocks noGrp="1"/>
          </p:cNvSpPr>
          <p:nvPr>
            <p:ph type="sldNum" sz="quarter" idx="10"/>
          </p:nvPr>
        </p:nvSpPr>
        <p:spPr/>
        <p:txBody>
          <a:bodyPr/>
          <a:lstStyle/>
          <a:p>
            <a:pPr>
              <a:defRPr/>
            </a:pPr>
            <a:fld id="{1D31F2C8-6401-4ED4-8FB8-7E4D6397FECB}" type="slidenum">
              <a:rPr lang="de-CH" smtClean="0"/>
              <a:pPr>
                <a:defRPr/>
              </a:pPr>
              <a:t>11</a:t>
            </a:fld>
            <a:endParaRPr lang="de-CH"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normAutofit/>
          </a:bodyPr>
          <a:lstStyle/>
          <a:p>
            <a:r>
              <a:rPr lang="de-CH" dirty="0" smtClean="0"/>
              <a:t>Als </a:t>
            </a:r>
            <a:r>
              <a:rPr lang="de-CH" dirty="0" err="1" smtClean="0"/>
              <a:t>Amtstelle</a:t>
            </a:r>
            <a:r>
              <a:rPr lang="de-CH" dirty="0" smtClean="0"/>
              <a:t> in einem</a:t>
            </a:r>
            <a:r>
              <a:rPr lang="de-CH" baseline="0" dirty="0" smtClean="0"/>
              <a:t> kleinen Kanton ist es heute nicht mehr möglich über alle Berufe des Gesundheitswesens genügend Bescheid zu wissen über die Ausbildung, Qualifikationen und Weiterbildung von „sogenannten“ Fachpersonen.</a:t>
            </a:r>
          </a:p>
          <a:p>
            <a:endParaRPr lang="de-CH" baseline="0" dirty="0" smtClean="0"/>
          </a:p>
          <a:p>
            <a:r>
              <a:rPr lang="de-CH" baseline="0" dirty="0" err="1" smtClean="0"/>
              <a:t>Medreg</a:t>
            </a:r>
            <a:r>
              <a:rPr lang="de-CH" baseline="0" dirty="0" smtClean="0"/>
              <a:t> und </a:t>
            </a:r>
            <a:r>
              <a:rPr lang="de-CH" baseline="0" dirty="0" err="1" smtClean="0"/>
              <a:t>Nareg</a:t>
            </a:r>
            <a:r>
              <a:rPr lang="de-CH" baseline="0" dirty="0" smtClean="0"/>
              <a:t> sind aktive Register, welche gepflegt und überwacht werden.</a:t>
            </a:r>
            <a:endParaRPr lang="de-DE" dirty="0"/>
          </a:p>
        </p:txBody>
      </p:sp>
      <p:sp>
        <p:nvSpPr>
          <p:cNvPr id="4" name="Foliennummernplatzhalter 3"/>
          <p:cNvSpPr>
            <a:spLocks noGrp="1"/>
          </p:cNvSpPr>
          <p:nvPr>
            <p:ph type="sldNum" sz="quarter" idx="10"/>
          </p:nvPr>
        </p:nvSpPr>
        <p:spPr/>
        <p:txBody>
          <a:bodyPr/>
          <a:lstStyle/>
          <a:p>
            <a:pPr>
              <a:defRPr/>
            </a:pPr>
            <a:fld id="{1D31F2C8-6401-4ED4-8FB8-7E4D6397FECB}" type="slidenum">
              <a:rPr lang="de-CH" smtClean="0"/>
              <a:pPr>
                <a:defRPr/>
              </a:pPr>
              <a:t>12</a:t>
            </a:fld>
            <a:endParaRPr lang="de-CH" dirty="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normAutofit/>
          </a:bodyPr>
          <a:lstStyle/>
          <a:p>
            <a:r>
              <a:rPr lang="de-CH" dirty="0" smtClean="0"/>
              <a:t>Die Mittel eine Bewilligungspflicht zu</a:t>
            </a:r>
            <a:r>
              <a:rPr lang="de-CH" baseline="0" dirty="0" smtClean="0"/>
              <a:t> entziehen sind gesetzlich besser verankert worden und die Sanktionen bei Missbrauch differenziert und abgestuft gefasst worden</a:t>
            </a:r>
            <a:endParaRPr lang="de-CH" dirty="0" smtClean="0"/>
          </a:p>
          <a:p>
            <a:endParaRPr lang="de-CH" dirty="0" smtClean="0"/>
          </a:p>
          <a:p>
            <a:r>
              <a:rPr lang="de-CH" dirty="0" smtClean="0"/>
              <a:t>Meldepflichtig</a:t>
            </a:r>
            <a:r>
              <a:rPr lang="de-CH" baseline="0" dirty="0" smtClean="0"/>
              <a:t> sind z.B. Personen welche eine bewilligungspflichtige Tätigkeit ausüben und bereits über eine Bewilligung in einem anderen Kanton oder EU/EFTA-Staates verfügen, dürfen pro Kalenderjahr max 90 Tage „meldepflichtig“ ausüben.</a:t>
            </a:r>
          </a:p>
          <a:p>
            <a:endParaRPr lang="de-CH" baseline="0" dirty="0" smtClean="0"/>
          </a:p>
          <a:p>
            <a:r>
              <a:rPr lang="de-CH" baseline="0" dirty="0" smtClean="0"/>
              <a:t>Praktikanten unter fachlicher Verantwortung einer Fachperson mit entsprechender Bewilligung.</a:t>
            </a:r>
            <a:endParaRPr lang="de-DE" dirty="0"/>
          </a:p>
        </p:txBody>
      </p:sp>
      <p:sp>
        <p:nvSpPr>
          <p:cNvPr id="4" name="Foliennummernplatzhalter 3"/>
          <p:cNvSpPr>
            <a:spLocks noGrp="1"/>
          </p:cNvSpPr>
          <p:nvPr>
            <p:ph type="sldNum" sz="quarter" idx="10"/>
          </p:nvPr>
        </p:nvSpPr>
        <p:spPr/>
        <p:txBody>
          <a:bodyPr/>
          <a:lstStyle/>
          <a:p>
            <a:pPr>
              <a:defRPr/>
            </a:pPr>
            <a:fld id="{1D31F2C8-6401-4ED4-8FB8-7E4D6397FECB}" type="slidenum">
              <a:rPr lang="de-CH" smtClean="0"/>
              <a:pPr>
                <a:defRPr/>
              </a:pPr>
              <a:t>13</a:t>
            </a:fld>
            <a:endParaRPr lang="de-CH" dirty="0"/>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Titelfolie">
    <p:spTree>
      <p:nvGrpSpPr>
        <p:cNvPr id="1" name=""/>
        <p:cNvGrpSpPr/>
        <p:nvPr/>
      </p:nvGrpSpPr>
      <p:grpSpPr>
        <a:xfrm>
          <a:off x="0" y="0"/>
          <a:ext cx="0" cy="0"/>
          <a:chOff x="0" y="0"/>
          <a:chExt cx="0" cy="0"/>
        </a:xfrm>
      </p:grpSpPr>
      <p:grpSp>
        <p:nvGrpSpPr>
          <p:cNvPr id="2" name="Gruppieren 3"/>
          <p:cNvGrpSpPr>
            <a:grpSpLocks/>
          </p:cNvGrpSpPr>
          <p:nvPr/>
        </p:nvGrpSpPr>
        <p:grpSpPr bwMode="auto">
          <a:xfrm>
            <a:off x="406400" y="5942013"/>
            <a:ext cx="2736850" cy="552450"/>
            <a:chOff x="485634" y="142852"/>
            <a:chExt cx="2778086" cy="552451"/>
          </a:xfrm>
        </p:grpSpPr>
        <p:grpSp>
          <p:nvGrpSpPr>
            <p:cNvPr id="3" name="Gruppieren 4"/>
            <p:cNvGrpSpPr>
              <a:grpSpLocks/>
            </p:cNvGrpSpPr>
            <p:nvPr/>
          </p:nvGrpSpPr>
          <p:grpSpPr bwMode="auto">
            <a:xfrm>
              <a:off x="3049402" y="284139"/>
              <a:ext cx="214318" cy="360364"/>
              <a:chOff x="3049402" y="284139"/>
              <a:chExt cx="214318" cy="360364"/>
            </a:xfrm>
          </p:grpSpPr>
          <p:sp>
            <p:nvSpPr>
              <p:cNvPr id="7" name="Rechteck 6"/>
              <p:cNvSpPr>
                <a:spLocks noChangeArrowheads="1"/>
              </p:cNvSpPr>
              <p:nvPr/>
            </p:nvSpPr>
            <p:spPr bwMode="auto">
              <a:xfrm>
                <a:off x="3049402" y="284139"/>
                <a:ext cx="214318" cy="215901"/>
              </a:xfrm>
              <a:prstGeom prst="rect">
                <a:avLst/>
              </a:prstGeom>
              <a:noFill/>
              <a:ln w="9525">
                <a:noFill/>
                <a:miter lim="800000"/>
                <a:headEnd/>
                <a:tailEnd/>
              </a:ln>
            </p:spPr>
            <p:txBody>
              <a:bodyPr wrap="none">
                <a:spAutoFit/>
              </a:bodyPr>
              <a:lstStyle/>
              <a:p>
                <a:pPr>
                  <a:defRPr/>
                </a:pPr>
                <a:r>
                  <a:rPr lang="de-CH" sz="800" b="1" dirty="0">
                    <a:cs typeface="Arial" charset="0"/>
                  </a:rPr>
                  <a:t> </a:t>
                </a:r>
                <a:endParaRPr lang="de-CH" sz="4800" b="1" dirty="0">
                  <a:cs typeface="Arial" charset="0"/>
                </a:endParaRPr>
              </a:p>
            </p:txBody>
          </p:sp>
          <p:sp>
            <p:nvSpPr>
              <p:cNvPr id="8" name="Rechteck 7"/>
              <p:cNvSpPr>
                <a:spLocks noChangeArrowheads="1"/>
              </p:cNvSpPr>
              <p:nvPr/>
            </p:nvSpPr>
            <p:spPr bwMode="auto">
              <a:xfrm>
                <a:off x="3049402" y="428602"/>
                <a:ext cx="214318" cy="215901"/>
              </a:xfrm>
              <a:prstGeom prst="rect">
                <a:avLst/>
              </a:prstGeom>
              <a:noFill/>
              <a:ln w="9525">
                <a:noFill/>
                <a:miter lim="800000"/>
                <a:headEnd/>
                <a:tailEnd/>
              </a:ln>
            </p:spPr>
            <p:txBody>
              <a:bodyPr wrap="none">
                <a:spAutoFit/>
              </a:bodyPr>
              <a:lstStyle/>
              <a:p>
                <a:pPr>
                  <a:defRPr/>
                </a:pPr>
                <a:r>
                  <a:rPr lang="de-CH" sz="800" dirty="0">
                    <a:cs typeface="Arial" charset="0"/>
                  </a:rPr>
                  <a:t> </a:t>
                </a:r>
                <a:endParaRPr lang="de-CH" sz="4800" dirty="0">
                  <a:cs typeface="Arial" charset="0"/>
                </a:endParaRPr>
              </a:p>
            </p:txBody>
          </p:sp>
        </p:grpSp>
        <p:pic>
          <p:nvPicPr>
            <p:cNvPr id="5" name="Picture 14" descr="KAOW Logo_Pantone_4C"/>
            <p:cNvPicPr>
              <a:picLocks noChangeAspect="1" noChangeArrowheads="1"/>
            </p:cNvPicPr>
            <p:nvPr/>
          </p:nvPicPr>
          <p:blipFill>
            <a:blip r:embed="rId2" cstate="print"/>
            <a:srcRect/>
            <a:stretch>
              <a:fillRect/>
            </a:stretch>
          </p:blipFill>
          <p:spPr bwMode="auto">
            <a:xfrm>
              <a:off x="485634" y="142852"/>
              <a:ext cx="1648788" cy="552451"/>
            </a:xfrm>
            <a:prstGeom prst="rect">
              <a:avLst/>
            </a:prstGeom>
            <a:noFill/>
            <a:ln w="9525">
              <a:noFill/>
              <a:miter lim="800000"/>
              <a:headEnd/>
              <a:tailEnd/>
            </a:ln>
          </p:spPr>
        </p:pic>
      </p:grpSp>
      <p:sp>
        <p:nvSpPr>
          <p:cNvPr id="9" name="Rechteck 7"/>
          <p:cNvSpPr>
            <a:spLocks noChangeArrowheads="1"/>
          </p:cNvSpPr>
          <p:nvPr/>
        </p:nvSpPr>
        <p:spPr bwMode="auto">
          <a:xfrm>
            <a:off x="3429000" y="5929313"/>
            <a:ext cx="1364476" cy="230832"/>
          </a:xfrm>
          <a:prstGeom prst="rect">
            <a:avLst/>
          </a:prstGeom>
          <a:noFill/>
          <a:ln w="9525">
            <a:noFill/>
            <a:miter lim="800000"/>
            <a:headEnd/>
            <a:tailEnd/>
          </a:ln>
        </p:spPr>
        <p:txBody>
          <a:bodyPr wrap="none">
            <a:spAutoFit/>
          </a:bodyPr>
          <a:lstStyle/>
          <a:p>
            <a:pPr>
              <a:defRPr/>
            </a:pPr>
            <a:r>
              <a:rPr lang="de-CH" sz="900" b="0" dirty="0" smtClean="0">
                <a:ea typeface="Times New Roman" pitchFamily="18" charset="0"/>
                <a:cs typeface="Arial" charset="0"/>
              </a:rPr>
              <a:t>Finanzdepartement FD</a:t>
            </a:r>
          </a:p>
        </p:txBody>
      </p:sp>
      <p:sp>
        <p:nvSpPr>
          <p:cNvPr id="6" name="Titel 1"/>
          <p:cNvSpPr>
            <a:spLocks noGrp="1"/>
          </p:cNvSpPr>
          <p:nvPr>
            <p:ph type="ctrTitle"/>
          </p:nvPr>
        </p:nvSpPr>
        <p:spPr>
          <a:xfrm>
            <a:off x="928688" y="1000125"/>
            <a:ext cx="7458075" cy="1470025"/>
          </a:xfrm>
          <a:prstGeom prst="rect">
            <a:avLst/>
          </a:prstGeom>
        </p:spPr>
        <p:txBody>
          <a:bodyPr/>
          <a:lstStyle/>
          <a:p>
            <a:r>
              <a:rPr lang="de-DE" smtClean="0"/>
              <a:t>Titelmasterformat durch Klicken bearbeiten</a:t>
            </a:r>
            <a:endParaRPr lang="de-CH" dirty="0" smtClean="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5" name="Rechteck 4"/>
          <p:cNvSpPr>
            <a:spLocks noChangeArrowheads="1"/>
          </p:cNvSpPr>
          <p:nvPr userDrawn="1"/>
        </p:nvSpPr>
        <p:spPr bwMode="auto">
          <a:xfrm>
            <a:off x="1071563" y="6286500"/>
            <a:ext cx="2357437" cy="230832"/>
          </a:xfrm>
          <a:prstGeom prst="rect">
            <a:avLst/>
          </a:prstGeom>
          <a:noFill/>
          <a:ln w="9525">
            <a:noFill/>
            <a:miter lim="800000"/>
            <a:headEnd/>
            <a:tailEnd/>
          </a:ln>
        </p:spPr>
        <p:txBody>
          <a:bodyPr>
            <a:spAutoFit/>
          </a:bodyPr>
          <a:lstStyle/>
          <a:p>
            <a:pPr>
              <a:defRPr/>
            </a:pPr>
            <a:r>
              <a:rPr lang="de-CH" sz="900" b="0" dirty="0" smtClean="0">
                <a:ea typeface="Times New Roman" pitchFamily="18" charset="0"/>
                <a:cs typeface="Arial" charset="0"/>
              </a:rPr>
              <a:t>Finanzdepartement FD</a:t>
            </a:r>
          </a:p>
        </p:txBody>
      </p:sp>
      <p:pic>
        <p:nvPicPr>
          <p:cNvPr id="6" name="Picture 2" descr="C:\Dokumente und Einstellungen\stkow02\Desktop\OW LogoKanton_Wappen_positiv_farbig.wmf"/>
          <p:cNvPicPr>
            <a:picLocks noChangeAspect="1" noChangeArrowheads="1"/>
          </p:cNvPicPr>
          <p:nvPr/>
        </p:nvPicPr>
        <p:blipFill>
          <a:blip r:embed="rId2" cstate="print"/>
          <a:srcRect/>
          <a:stretch>
            <a:fillRect/>
          </a:stretch>
        </p:blipFill>
        <p:spPr bwMode="auto">
          <a:xfrm>
            <a:off x="428625" y="6215063"/>
            <a:ext cx="450850" cy="500062"/>
          </a:xfrm>
          <a:prstGeom prst="rect">
            <a:avLst/>
          </a:prstGeom>
          <a:noFill/>
          <a:ln w="9525">
            <a:noFill/>
            <a:miter lim="800000"/>
            <a:headEnd/>
            <a:tailEnd/>
          </a:ln>
        </p:spPr>
      </p:pic>
      <p:cxnSp>
        <p:nvCxnSpPr>
          <p:cNvPr id="7" name="Gerade Verbindung 6"/>
          <p:cNvCxnSpPr/>
          <p:nvPr/>
        </p:nvCxnSpPr>
        <p:spPr>
          <a:xfrm>
            <a:off x="1071563" y="6215063"/>
            <a:ext cx="7643812" cy="1587"/>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sp>
        <p:nvSpPr>
          <p:cNvPr id="2" name="Titel 1"/>
          <p:cNvSpPr>
            <a:spLocks noGrp="1"/>
          </p:cNvSpPr>
          <p:nvPr>
            <p:ph type="title"/>
          </p:nvPr>
        </p:nvSpPr>
        <p:spPr>
          <a:xfrm>
            <a:off x="1071538" y="857250"/>
            <a:ext cx="7629550" cy="1143000"/>
          </a:xfrm>
          <a:prstGeom prst="rect">
            <a:avLst/>
          </a:prstGeom>
        </p:spPr>
        <p:txBody>
          <a:bodyPr/>
          <a:lstStyle>
            <a:lvl1pPr>
              <a:defRPr/>
            </a:lvl1pPr>
          </a:lstStyle>
          <a:p>
            <a:r>
              <a:rPr lang="de-DE" smtClean="0"/>
              <a:t>Titelmasterformat durch Klicken bearbeiten</a:t>
            </a:r>
            <a:endParaRPr lang="de-CH" dirty="0"/>
          </a:p>
        </p:txBody>
      </p:sp>
      <p:sp>
        <p:nvSpPr>
          <p:cNvPr id="3" name="Inhaltsplatzhalter 2"/>
          <p:cNvSpPr>
            <a:spLocks noGrp="1"/>
          </p:cNvSpPr>
          <p:nvPr>
            <p:ph idx="1"/>
          </p:nvPr>
        </p:nvSpPr>
        <p:spPr>
          <a:xfrm>
            <a:off x="1071538" y="2071688"/>
            <a:ext cx="7615262" cy="4054475"/>
          </a:xfrm>
          <a:prstGeom prst="rect">
            <a:avLst/>
          </a:prstGeom>
        </p:spPr>
        <p:txBody>
          <a:body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CH" dirty="0"/>
          </a:p>
        </p:txBody>
      </p:sp>
      <p:sp>
        <p:nvSpPr>
          <p:cNvPr id="8" name="Foliennummernplatzhalter 5"/>
          <p:cNvSpPr>
            <a:spLocks noGrp="1"/>
          </p:cNvSpPr>
          <p:nvPr>
            <p:ph type="sldNum" sz="quarter" idx="10"/>
          </p:nvPr>
        </p:nvSpPr>
        <p:spPr>
          <a:xfrm>
            <a:off x="8143875" y="6429375"/>
            <a:ext cx="542925" cy="220663"/>
          </a:xfrm>
          <a:prstGeom prst="rect">
            <a:avLst/>
          </a:prstGeom>
        </p:spPr>
        <p:txBody>
          <a:bodyPr/>
          <a:lstStyle>
            <a:lvl1pPr>
              <a:defRPr sz="750" baseline="0"/>
            </a:lvl1pPr>
          </a:lstStyle>
          <a:p>
            <a:pPr>
              <a:defRPr/>
            </a:pPr>
            <a:fld id="{641B0458-E7C3-4946-B93C-9E09AB4E5F81}" type="slidenum">
              <a:rPr lang="de-CH" smtClean="0"/>
              <a:pPr>
                <a:defRPr/>
              </a:pPr>
              <a:t>‹Nr.›</a:t>
            </a:fld>
            <a:endParaRPr lang="de-CH"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Abschnittsüberschrift">
    <p:spTree>
      <p:nvGrpSpPr>
        <p:cNvPr id="1" name=""/>
        <p:cNvGrpSpPr/>
        <p:nvPr/>
      </p:nvGrpSpPr>
      <p:grpSpPr>
        <a:xfrm>
          <a:off x="0" y="0"/>
          <a:ext cx="0" cy="0"/>
          <a:chOff x="0" y="0"/>
          <a:chExt cx="0" cy="0"/>
        </a:xfrm>
      </p:grpSpPr>
      <p:sp>
        <p:nvSpPr>
          <p:cNvPr id="5" name="Rechteck 4"/>
          <p:cNvSpPr>
            <a:spLocks noChangeArrowheads="1"/>
          </p:cNvSpPr>
          <p:nvPr/>
        </p:nvSpPr>
        <p:spPr bwMode="auto">
          <a:xfrm>
            <a:off x="1071563" y="6286500"/>
            <a:ext cx="2357437" cy="230832"/>
          </a:xfrm>
          <a:prstGeom prst="rect">
            <a:avLst/>
          </a:prstGeom>
          <a:noFill/>
          <a:ln w="9525">
            <a:noFill/>
            <a:miter lim="800000"/>
            <a:headEnd/>
            <a:tailEnd/>
          </a:ln>
        </p:spPr>
        <p:txBody>
          <a:bodyPr>
            <a:spAutoFit/>
          </a:bodyPr>
          <a:lstStyle/>
          <a:p>
            <a:pPr>
              <a:defRPr/>
            </a:pPr>
            <a:r>
              <a:rPr lang="de-CH" sz="900" b="0" dirty="0" smtClean="0">
                <a:ea typeface="Times New Roman" pitchFamily="18" charset="0"/>
                <a:cs typeface="Arial" charset="0"/>
              </a:rPr>
              <a:t>Finanzdepartement FD</a:t>
            </a:r>
          </a:p>
        </p:txBody>
      </p:sp>
      <p:pic>
        <p:nvPicPr>
          <p:cNvPr id="8" name="Picture 2" descr="C:\Dokumente und Einstellungen\stkow02\Desktop\OW LogoKanton_Wappen_positiv_farbig.wmf"/>
          <p:cNvPicPr>
            <a:picLocks noChangeAspect="1" noChangeArrowheads="1"/>
          </p:cNvPicPr>
          <p:nvPr/>
        </p:nvPicPr>
        <p:blipFill>
          <a:blip r:embed="rId2" cstate="print"/>
          <a:srcRect/>
          <a:stretch>
            <a:fillRect/>
          </a:stretch>
        </p:blipFill>
        <p:spPr bwMode="auto">
          <a:xfrm>
            <a:off x="428625" y="6215063"/>
            <a:ext cx="450850" cy="500062"/>
          </a:xfrm>
          <a:prstGeom prst="rect">
            <a:avLst/>
          </a:prstGeom>
          <a:noFill/>
          <a:ln w="9525">
            <a:noFill/>
            <a:miter lim="800000"/>
            <a:headEnd/>
            <a:tailEnd/>
          </a:ln>
        </p:spPr>
      </p:pic>
      <p:cxnSp>
        <p:nvCxnSpPr>
          <p:cNvPr id="9" name="Gerade Verbindung 8"/>
          <p:cNvCxnSpPr/>
          <p:nvPr/>
        </p:nvCxnSpPr>
        <p:spPr>
          <a:xfrm>
            <a:off x="1071563" y="6215063"/>
            <a:ext cx="7643812" cy="1587"/>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sp>
        <p:nvSpPr>
          <p:cNvPr id="6" name="Titel 1"/>
          <p:cNvSpPr>
            <a:spLocks noGrp="1"/>
          </p:cNvSpPr>
          <p:nvPr>
            <p:ph type="title"/>
          </p:nvPr>
        </p:nvSpPr>
        <p:spPr>
          <a:xfrm>
            <a:off x="1071538" y="857250"/>
            <a:ext cx="7629550" cy="1143000"/>
          </a:xfrm>
          <a:prstGeom prst="rect">
            <a:avLst/>
          </a:prstGeom>
        </p:spPr>
        <p:txBody>
          <a:bodyPr/>
          <a:lstStyle>
            <a:lvl1pPr>
              <a:defRPr/>
            </a:lvl1pPr>
          </a:lstStyle>
          <a:p>
            <a:r>
              <a:rPr lang="de-DE" smtClean="0"/>
              <a:t>Titelmasterformat durch Klicken bearbeiten</a:t>
            </a:r>
            <a:endParaRPr lang="de-CH" dirty="0"/>
          </a:p>
        </p:txBody>
      </p:sp>
      <p:sp>
        <p:nvSpPr>
          <p:cNvPr id="7" name="Inhaltsplatzhalter 2"/>
          <p:cNvSpPr>
            <a:spLocks noGrp="1"/>
          </p:cNvSpPr>
          <p:nvPr>
            <p:ph idx="1"/>
          </p:nvPr>
        </p:nvSpPr>
        <p:spPr>
          <a:xfrm>
            <a:off x="1071538" y="2071688"/>
            <a:ext cx="7615262" cy="4054475"/>
          </a:xfrm>
          <a:prstGeom prst="rect">
            <a:avLst/>
          </a:prstGeom>
        </p:spPr>
        <p:txBody>
          <a:body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CH" dirty="0"/>
          </a:p>
        </p:txBody>
      </p:sp>
      <p:sp>
        <p:nvSpPr>
          <p:cNvPr id="10" name="Foliennummernplatzhalter 5"/>
          <p:cNvSpPr>
            <a:spLocks noGrp="1"/>
          </p:cNvSpPr>
          <p:nvPr>
            <p:ph type="sldNum" sz="quarter" idx="10"/>
          </p:nvPr>
        </p:nvSpPr>
        <p:spPr>
          <a:xfrm>
            <a:off x="8143875" y="6429375"/>
            <a:ext cx="542925" cy="220663"/>
          </a:xfrm>
          <a:prstGeom prst="rect">
            <a:avLst/>
          </a:prstGeom>
        </p:spPr>
        <p:txBody>
          <a:bodyPr/>
          <a:lstStyle>
            <a:lvl1pPr>
              <a:defRPr sz="750" baseline="0"/>
            </a:lvl1pPr>
          </a:lstStyle>
          <a:p>
            <a:pPr>
              <a:defRPr/>
            </a:pPr>
            <a:fld id="{EC47E02D-FE8C-4372-B9EE-66435728781B}" type="slidenum">
              <a:rPr lang="de-CH" smtClean="0"/>
              <a:pPr>
                <a:defRPr/>
              </a:pPr>
              <a:t>‹Nr.›</a:t>
            </a:fld>
            <a:endParaRPr lang="de-CH"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Zwei Inhalte">
    <p:spTree>
      <p:nvGrpSpPr>
        <p:cNvPr id="1" name=""/>
        <p:cNvGrpSpPr/>
        <p:nvPr/>
      </p:nvGrpSpPr>
      <p:grpSpPr>
        <a:xfrm>
          <a:off x="0" y="0"/>
          <a:ext cx="0" cy="0"/>
          <a:chOff x="0" y="0"/>
          <a:chExt cx="0" cy="0"/>
        </a:xfrm>
      </p:grpSpPr>
      <p:sp>
        <p:nvSpPr>
          <p:cNvPr id="5" name="Rechteck 4"/>
          <p:cNvSpPr>
            <a:spLocks noChangeArrowheads="1"/>
          </p:cNvSpPr>
          <p:nvPr/>
        </p:nvSpPr>
        <p:spPr bwMode="auto">
          <a:xfrm>
            <a:off x="1071563" y="6286500"/>
            <a:ext cx="2357437" cy="230832"/>
          </a:xfrm>
          <a:prstGeom prst="rect">
            <a:avLst/>
          </a:prstGeom>
          <a:noFill/>
          <a:ln w="9525">
            <a:noFill/>
            <a:miter lim="800000"/>
            <a:headEnd/>
            <a:tailEnd/>
          </a:ln>
        </p:spPr>
        <p:txBody>
          <a:bodyPr>
            <a:spAutoFit/>
          </a:bodyPr>
          <a:lstStyle/>
          <a:p>
            <a:pPr>
              <a:defRPr/>
            </a:pPr>
            <a:r>
              <a:rPr lang="de-CH" sz="900" b="0" dirty="0" smtClean="0">
                <a:ea typeface="Times New Roman" pitchFamily="18" charset="0"/>
                <a:cs typeface="Arial" charset="0"/>
              </a:rPr>
              <a:t>Finanzdepartement FD</a:t>
            </a:r>
          </a:p>
        </p:txBody>
      </p:sp>
      <p:pic>
        <p:nvPicPr>
          <p:cNvPr id="6" name="Picture 2" descr="C:\Dokumente und Einstellungen\stkow02\Desktop\OW LogoKanton_Wappen_positiv_farbig.wmf"/>
          <p:cNvPicPr>
            <a:picLocks noChangeAspect="1" noChangeArrowheads="1"/>
          </p:cNvPicPr>
          <p:nvPr/>
        </p:nvPicPr>
        <p:blipFill>
          <a:blip r:embed="rId2" cstate="print"/>
          <a:srcRect/>
          <a:stretch>
            <a:fillRect/>
          </a:stretch>
        </p:blipFill>
        <p:spPr bwMode="auto">
          <a:xfrm>
            <a:off x="428625" y="6215063"/>
            <a:ext cx="450850" cy="500062"/>
          </a:xfrm>
          <a:prstGeom prst="rect">
            <a:avLst/>
          </a:prstGeom>
          <a:noFill/>
          <a:ln w="9525">
            <a:noFill/>
            <a:miter lim="800000"/>
            <a:headEnd/>
            <a:tailEnd/>
          </a:ln>
        </p:spPr>
      </p:pic>
      <p:cxnSp>
        <p:nvCxnSpPr>
          <p:cNvPr id="9" name="Gerade Verbindung 8"/>
          <p:cNvCxnSpPr/>
          <p:nvPr/>
        </p:nvCxnSpPr>
        <p:spPr>
          <a:xfrm>
            <a:off x="1071563" y="6215063"/>
            <a:ext cx="7643812" cy="1587"/>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sp>
        <p:nvSpPr>
          <p:cNvPr id="7" name="Titel 1"/>
          <p:cNvSpPr>
            <a:spLocks noGrp="1"/>
          </p:cNvSpPr>
          <p:nvPr>
            <p:ph type="title"/>
          </p:nvPr>
        </p:nvSpPr>
        <p:spPr>
          <a:xfrm>
            <a:off x="1071538" y="857250"/>
            <a:ext cx="7629550" cy="1143000"/>
          </a:xfrm>
          <a:prstGeom prst="rect">
            <a:avLst/>
          </a:prstGeom>
        </p:spPr>
        <p:txBody>
          <a:bodyPr/>
          <a:lstStyle>
            <a:lvl1pPr>
              <a:defRPr/>
            </a:lvl1pPr>
          </a:lstStyle>
          <a:p>
            <a:r>
              <a:rPr lang="de-DE" smtClean="0"/>
              <a:t>Titelmasterformat durch Klicken bearbeiten</a:t>
            </a:r>
            <a:endParaRPr lang="de-CH" dirty="0"/>
          </a:p>
        </p:txBody>
      </p:sp>
      <p:sp>
        <p:nvSpPr>
          <p:cNvPr id="8" name="Inhaltsplatzhalter 2"/>
          <p:cNvSpPr>
            <a:spLocks noGrp="1"/>
          </p:cNvSpPr>
          <p:nvPr>
            <p:ph idx="1"/>
          </p:nvPr>
        </p:nvSpPr>
        <p:spPr>
          <a:xfrm>
            <a:off x="1071538" y="2071688"/>
            <a:ext cx="7615262" cy="4054475"/>
          </a:xfrm>
          <a:prstGeom prst="rect">
            <a:avLst/>
          </a:prstGeom>
        </p:spPr>
        <p:txBody>
          <a:body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CH" dirty="0"/>
          </a:p>
        </p:txBody>
      </p:sp>
      <p:sp>
        <p:nvSpPr>
          <p:cNvPr id="10" name="Foliennummernplatzhalter 5"/>
          <p:cNvSpPr>
            <a:spLocks noGrp="1"/>
          </p:cNvSpPr>
          <p:nvPr>
            <p:ph type="sldNum" sz="quarter" idx="10"/>
          </p:nvPr>
        </p:nvSpPr>
        <p:spPr>
          <a:xfrm>
            <a:off x="8143875" y="6429375"/>
            <a:ext cx="542925" cy="220663"/>
          </a:xfrm>
          <a:prstGeom prst="rect">
            <a:avLst/>
          </a:prstGeom>
        </p:spPr>
        <p:txBody>
          <a:bodyPr/>
          <a:lstStyle>
            <a:lvl1pPr>
              <a:defRPr sz="750" baseline="0"/>
            </a:lvl1pPr>
          </a:lstStyle>
          <a:p>
            <a:pPr>
              <a:defRPr/>
            </a:pPr>
            <a:fld id="{BF9C6AA2-E66A-4B43-972F-509E20E0B7A3}" type="slidenum">
              <a:rPr lang="de-CH" smtClean="0"/>
              <a:pPr>
                <a:defRPr/>
              </a:pPr>
              <a:t>‹Nr.›</a:t>
            </a:fld>
            <a:endParaRPr lang="de-CH"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Vergleich">
    <p:spTree>
      <p:nvGrpSpPr>
        <p:cNvPr id="1" name=""/>
        <p:cNvGrpSpPr/>
        <p:nvPr/>
      </p:nvGrpSpPr>
      <p:grpSpPr>
        <a:xfrm>
          <a:off x="0" y="0"/>
          <a:ext cx="0" cy="0"/>
          <a:chOff x="0" y="0"/>
          <a:chExt cx="0" cy="0"/>
        </a:xfrm>
      </p:grpSpPr>
      <p:sp>
        <p:nvSpPr>
          <p:cNvPr id="5" name="Rechteck 4"/>
          <p:cNvSpPr>
            <a:spLocks noChangeArrowheads="1"/>
          </p:cNvSpPr>
          <p:nvPr/>
        </p:nvSpPr>
        <p:spPr bwMode="auto">
          <a:xfrm>
            <a:off x="1071563" y="6286500"/>
            <a:ext cx="2357437" cy="230832"/>
          </a:xfrm>
          <a:prstGeom prst="rect">
            <a:avLst/>
          </a:prstGeom>
          <a:noFill/>
          <a:ln w="9525">
            <a:noFill/>
            <a:miter lim="800000"/>
            <a:headEnd/>
            <a:tailEnd/>
          </a:ln>
        </p:spPr>
        <p:txBody>
          <a:bodyPr>
            <a:spAutoFit/>
          </a:bodyPr>
          <a:lstStyle/>
          <a:p>
            <a:pPr>
              <a:defRPr/>
            </a:pPr>
            <a:r>
              <a:rPr lang="de-CH" sz="900" b="0" dirty="0" smtClean="0">
                <a:ea typeface="Times New Roman" pitchFamily="18" charset="0"/>
                <a:cs typeface="Arial" charset="0"/>
              </a:rPr>
              <a:t>Finanzdepartement FD</a:t>
            </a:r>
          </a:p>
        </p:txBody>
      </p:sp>
      <p:pic>
        <p:nvPicPr>
          <p:cNvPr id="6" name="Picture 2" descr="C:\Dokumente und Einstellungen\stkow02\Desktop\OW LogoKanton_Wappen_positiv_farbig.wmf"/>
          <p:cNvPicPr>
            <a:picLocks noChangeAspect="1" noChangeArrowheads="1"/>
          </p:cNvPicPr>
          <p:nvPr/>
        </p:nvPicPr>
        <p:blipFill>
          <a:blip r:embed="rId2" cstate="print"/>
          <a:srcRect/>
          <a:stretch>
            <a:fillRect/>
          </a:stretch>
        </p:blipFill>
        <p:spPr bwMode="auto">
          <a:xfrm>
            <a:off x="428625" y="6215063"/>
            <a:ext cx="450850" cy="500062"/>
          </a:xfrm>
          <a:prstGeom prst="rect">
            <a:avLst/>
          </a:prstGeom>
          <a:noFill/>
          <a:ln w="9525">
            <a:noFill/>
            <a:miter lim="800000"/>
            <a:headEnd/>
            <a:tailEnd/>
          </a:ln>
        </p:spPr>
      </p:pic>
      <p:cxnSp>
        <p:nvCxnSpPr>
          <p:cNvPr id="7" name="Gerade Verbindung 6"/>
          <p:cNvCxnSpPr/>
          <p:nvPr/>
        </p:nvCxnSpPr>
        <p:spPr>
          <a:xfrm>
            <a:off x="1071563" y="6215063"/>
            <a:ext cx="7643812" cy="1587"/>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sp>
        <p:nvSpPr>
          <p:cNvPr id="9" name="Titel 1"/>
          <p:cNvSpPr>
            <a:spLocks noGrp="1"/>
          </p:cNvSpPr>
          <p:nvPr>
            <p:ph type="title"/>
          </p:nvPr>
        </p:nvSpPr>
        <p:spPr>
          <a:xfrm>
            <a:off x="1071538" y="857250"/>
            <a:ext cx="7629550" cy="1143000"/>
          </a:xfrm>
          <a:prstGeom prst="rect">
            <a:avLst/>
          </a:prstGeom>
        </p:spPr>
        <p:txBody>
          <a:bodyPr/>
          <a:lstStyle>
            <a:lvl1pPr>
              <a:defRPr/>
            </a:lvl1pPr>
          </a:lstStyle>
          <a:p>
            <a:r>
              <a:rPr lang="de-DE" smtClean="0"/>
              <a:t>Titelmasterformat durch Klicken bearbeiten</a:t>
            </a:r>
            <a:endParaRPr lang="de-CH" dirty="0"/>
          </a:p>
        </p:txBody>
      </p:sp>
      <p:sp>
        <p:nvSpPr>
          <p:cNvPr id="10" name="Inhaltsplatzhalter 2"/>
          <p:cNvSpPr>
            <a:spLocks noGrp="1"/>
          </p:cNvSpPr>
          <p:nvPr>
            <p:ph idx="1"/>
          </p:nvPr>
        </p:nvSpPr>
        <p:spPr>
          <a:xfrm>
            <a:off x="1071538" y="2071688"/>
            <a:ext cx="7615262" cy="4054475"/>
          </a:xfrm>
          <a:prstGeom prst="rect">
            <a:avLst/>
          </a:prstGeom>
        </p:spPr>
        <p:txBody>
          <a:body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CH" dirty="0"/>
          </a:p>
        </p:txBody>
      </p:sp>
      <p:sp>
        <p:nvSpPr>
          <p:cNvPr id="8" name="Foliennummernplatzhalter 5"/>
          <p:cNvSpPr>
            <a:spLocks noGrp="1"/>
          </p:cNvSpPr>
          <p:nvPr>
            <p:ph type="sldNum" sz="quarter" idx="10"/>
          </p:nvPr>
        </p:nvSpPr>
        <p:spPr>
          <a:xfrm>
            <a:off x="8143875" y="6429375"/>
            <a:ext cx="542925" cy="220663"/>
          </a:xfrm>
          <a:prstGeom prst="rect">
            <a:avLst/>
          </a:prstGeom>
        </p:spPr>
        <p:txBody>
          <a:bodyPr/>
          <a:lstStyle>
            <a:lvl1pPr>
              <a:defRPr sz="750" baseline="0"/>
            </a:lvl1pPr>
          </a:lstStyle>
          <a:p>
            <a:pPr>
              <a:defRPr/>
            </a:pPr>
            <a:fld id="{38692B5D-D790-4F95-B626-5DD6BD776428}" type="slidenum">
              <a:rPr lang="de-CH" smtClean="0"/>
              <a:pPr>
                <a:defRPr/>
              </a:pPr>
              <a:t>‹Nr.›</a:t>
            </a:fld>
            <a:endParaRPr lang="de-CH"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Bild mit Überschrift">
    <p:spTree>
      <p:nvGrpSpPr>
        <p:cNvPr id="1" name=""/>
        <p:cNvGrpSpPr/>
        <p:nvPr/>
      </p:nvGrpSpPr>
      <p:grpSpPr>
        <a:xfrm>
          <a:off x="0" y="0"/>
          <a:ext cx="0" cy="0"/>
          <a:chOff x="0" y="0"/>
          <a:chExt cx="0" cy="0"/>
        </a:xfrm>
      </p:grpSpPr>
      <p:sp>
        <p:nvSpPr>
          <p:cNvPr id="5" name="Rechteck 4"/>
          <p:cNvSpPr>
            <a:spLocks noChangeArrowheads="1"/>
          </p:cNvSpPr>
          <p:nvPr/>
        </p:nvSpPr>
        <p:spPr bwMode="auto">
          <a:xfrm>
            <a:off x="1071563" y="6286500"/>
            <a:ext cx="2357437" cy="230832"/>
          </a:xfrm>
          <a:prstGeom prst="rect">
            <a:avLst/>
          </a:prstGeom>
          <a:noFill/>
          <a:ln w="9525">
            <a:noFill/>
            <a:miter lim="800000"/>
            <a:headEnd/>
            <a:tailEnd/>
          </a:ln>
        </p:spPr>
        <p:txBody>
          <a:bodyPr>
            <a:spAutoFit/>
          </a:bodyPr>
          <a:lstStyle/>
          <a:p>
            <a:pPr>
              <a:defRPr/>
            </a:pPr>
            <a:r>
              <a:rPr lang="de-CH" sz="900" b="0" dirty="0" smtClean="0">
                <a:ea typeface="Times New Roman" pitchFamily="18" charset="0"/>
                <a:cs typeface="Arial" charset="0"/>
              </a:rPr>
              <a:t>Finanzdepartement FD</a:t>
            </a:r>
          </a:p>
        </p:txBody>
      </p:sp>
      <p:pic>
        <p:nvPicPr>
          <p:cNvPr id="6" name="Picture 2" descr="C:\Dokumente und Einstellungen\stkow02\Desktop\OW LogoKanton_Wappen_positiv_farbig.wmf"/>
          <p:cNvPicPr>
            <a:picLocks noChangeAspect="1" noChangeArrowheads="1"/>
          </p:cNvPicPr>
          <p:nvPr/>
        </p:nvPicPr>
        <p:blipFill>
          <a:blip r:embed="rId2" cstate="print"/>
          <a:srcRect/>
          <a:stretch>
            <a:fillRect/>
          </a:stretch>
        </p:blipFill>
        <p:spPr bwMode="auto">
          <a:xfrm>
            <a:off x="428625" y="6215063"/>
            <a:ext cx="450850" cy="500062"/>
          </a:xfrm>
          <a:prstGeom prst="rect">
            <a:avLst/>
          </a:prstGeom>
          <a:noFill/>
          <a:ln w="9525">
            <a:noFill/>
            <a:miter lim="800000"/>
            <a:headEnd/>
            <a:tailEnd/>
          </a:ln>
        </p:spPr>
      </p:pic>
      <p:cxnSp>
        <p:nvCxnSpPr>
          <p:cNvPr id="9" name="Gerade Verbindung 8"/>
          <p:cNvCxnSpPr/>
          <p:nvPr/>
        </p:nvCxnSpPr>
        <p:spPr>
          <a:xfrm>
            <a:off x="1071563" y="6215063"/>
            <a:ext cx="7643812" cy="1587"/>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sp>
        <p:nvSpPr>
          <p:cNvPr id="7" name="Titel 1"/>
          <p:cNvSpPr>
            <a:spLocks noGrp="1"/>
          </p:cNvSpPr>
          <p:nvPr>
            <p:ph type="title"/>
          </p:nvPr>
        </p:nvSpPr>
        <p:spPr>
          <a:xfrm>
            <a:off x="1071538" y="857250"/>
            <a:ext cx="7629550" cy="1143000"/>
          </a:xfrm>
          <a:prstGeom prst="rect">
            <a:avLst/>
          </a:prstGeom>
        </p:spPr>
        <p:txBody>
          <a:bodyPr/>
          <a:lstStyle>
            <a:lvl1pPr>
              <a:defRPr/>
            </a:lvl1pPr>
          </a:lstStyle>
          <a:p>
            <a:r>
              <a:rPr lang="de-DE" smtClean="0"/>
              <a:t>Titelmasterformat durch Klicken bearbeiten</a:t>
            </a:r>
            <a:endParaRPr lang="de-CH" dirty="0"/>
          </a:p>
        </p:txBody>
      </p:sp>
      <p:sp>
        <p:nvSpPr>
          <p:cNvPr id="8" name="Inhaltsplatzhalter 2"/>
          <p:cNvSpPr>
            <a:spLocks noGrp="1"/>
          </p:cNvSpPr>
          <p:nvPr>
            <p:ph idx="1"/>
          </p:nvPr>
        </p:nvSpPr>
        <p:spPr>
          <a:xfrm>
            <a:off x="1071538" y="2071688"/>
            <a:ext cx="7615262" cy="4054475"/>
          </a:xfrm>
          <a:prstGeom prst="rect">
            <a:avLst/>
          </a:prstGeom>
        </p:spPr>
        <p:txBody>
          <a:body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CH" dirty="0"/>
          </a:p>
        </p:txBody>
      </p:sp>
      <p:sp>
        <p:nvSpPr>
          <p:cNvPr id="10" name="Foliennummernplatzhalter 5"/>
          <p:cNvSpPr>
            <a:spLocks noGrp="1"/>
          </p:cNvSpPr>
          <p:nvPr>
            <p:ph type="sldNum" sz="quarter" idx="10"/>
          </p:nvPr>
        </p:nvSpPr>
        <p:spPr>
          <a:xfrm>
            <a:off x="8143875" y="6429375"/>
            <a:ext cx="542925" cy="220663"/>
          </a:xfrm>
          <a:prstGeom prst="rect">
            <a:avLst/>
          </a:prstGeom>
        </p:spPr>
        <p:txBody>
          <a:bodyPr/>
          <a:lstStyle>
            <a:lvl1pPr>
              <a:defRPr sz="750" baseline="0"/>
            </a:lvl1pPr>
          </a:lstStyle>
          <a:p>
            <a:pPr>
              <a:defRPr/>
            </a:pPr>
            <a:fld id="{EEDEB4B1-BA15-438D-A2A2-AE06A51F8B5A}" type="slidenum">
              <a:rPr lang="de-CH" smtClean="0"/>
              <a:pPr>
                <a:defRPr/>
              </a:pPr>
              <a:t>‹Nr.›</a:t>
            </a:fld>
            <a:endParaRPr lang="de-CH"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Nur Titel">
    <p:spTree>
      <p:nvGrpSpPr>
        <p:cNvPr id="1" name=""/>
        <p:cNvGrpSpPr/>
        <p:nvPr/>
      </p:nvGrpSpPr>
      <p:grpSpPr>
        <a:xfrm>
          <a:off x="0" y="0"/>
          <a:ext cx="0" cy="0"/>
          <a:chOff x="0" y="0"/>
          <a:chExt cx="0" cy="0"/>
        </a:xfrm>
      </p:grpSpPr>
      <p:sp>
        <p:nvSpPr>
          <p:cNvPr id="4" name="Rechteck 6"/>
          <p:cNvSpPr>
            <a:spLocks noChangeArrowheads="1"/>
          </p:cNvSpPr>
          <p:nvPr/>
        </p:nvSpPr>
        <p:spPr bwMode="auto">
          <a:xfrm>
            <a:off x="1071563" y="6143625"/>
            <a:ext cx="2357437" cy="230832"/>
          </a:xfrm>
          <a:prstGeom prst="rect">
            <a:avLst/>
          </a:prstGeom>
          <a:noFill/>
          <a:ln w="9525">
            <a:noFill/>
            <a:miter lim="800000"/>
            <a:headEnd/>
            <a:tailEnd/>
          </a:ln>
        </p:spPr>
        <p:txBody>
          <a:bodyPr>
            <a:spAutoFit/>
          </a:bodyPr>
          <a:lstStyle/>
          <a:p>
            <a:pPr>
              <a:defRPr/>
            </a:pPr>
            <a:r>
              <a:rPr lang="de-CH" sz="900" b="0" dirty="0" smtClean="0">
                <a:ea typeface="Times New Roman" pitchFamily="18" charset="0"/>
                <a:cs typeface="Arial" charset="0"/>
              </a:rPr>
              <a:t>Finanzdepartement FD</a:t>
            </a:r>
          </a:p>
        </p:txBody>
      </p:sp>
      <p:pic>
        <p:nvPicPr>
          <p:cNvPr id="5" name="Picture 2" descr="C:\Dokumente und Einstellungen\stkow02\Desktop\OW LogoKanton_Wappen_positiv_farbig.wmf"/>
          <p:cNvPicPr>
            <a:picLocks noChangeAspect="1" noChangeArrowheads="1"/>
          </p:cNvPicPr>
          <p:nvPr/>
        </p:nvPicPr>
        <p:blipFill>
          <a:blip r:embed="rId2" cstate="print"/>
          <a:srcRect/>
          <a:stretch>
            <a:fillRect/>
          </a:stretch>
        </p:blipFill>
        <p:spPr bwMode="auto">
          <a:xfrm>
            <a:off x="428625" y="6072188"/>
            <a:ext cx="450850" cy="500062"/>
          </a:xfrm>
          <a:prstGeom prst="rect">
            <a:avLst/>
          </a:prstGeom>
          <a:noFill/>
          <a:ln w="9525">
            <a:noFill/>
            <a:miter lim="800000"/>
            <a:headEnd/>
            <a:tailEnd/>
          </a:ln>
        </p:spPr>
      </p:pic>
      <p:cxnSp>
        <p:nvCxnSpPr>
          <p:cNvPr id="6" name="Gerade Verbindung 5"/>
          <p:cNvCxnSpPr/>
          <p:nvPr/>
        </p:nvCxnSpPr>
        <p:spPr>
          <a:xfrm>
            <a:off x="1071563" y="6072188"/>
            <a:ext cx="7643812" cy="1587"/>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sp>
        <p:nvSpPr>
          <p:cNvPr id="9" name="Textplatzhalter 18"/>
          <p:cNvSpPr>
            <a:spLocks noGrp="1"/>
          </p:cNvSpPr>
          <p:nvPr>
            <p:ph type="body" sz="half" idx="2"/>
          </p:nvPr>
        </p:nvSpPr>
        <p:spPr>
          <a:xfrm>
            <a:off x="1071563" y="571500"/>
            <a:ext cx="7643812" cy="5214938"/>
          </a:xfrm>
          <a:prstGeom prst="rect">
            <a:avLst/>
          </a:prstGeom>
        </p:spPr>
        <p:txBody>
          <a:bodyPr/>
          <a:lstStyle/>
          <a:p>
            <a:pPr lvl="0"/>
            <a:r>
              <a:rPr lang="de-DE" smtClean="0"/>
              <a:t>Textmasterformate durch Klicken bearbeiten</a:t>
            </a: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userDrawn="1">
  <p:cSld name="1_Zwei Inhalte">
    <p:spTree>
      <p:nvGrpSpPr>
        <p:cNvPr id="1" name=""/>
        <p:cNvGrpSpPr/>
        <p:nvPr/>
      </p:nvGrpSpPr>
      <p:grpSpPr>
        <a:xfrm>
          <a:off x="0" y="0"/>
          <a:ext cx="0" cy="0"/>
          <a:chOff x="0" y="0"/>
          <a:chExt cx="0" cy="0"/>
        </a:xfrm>
      </p:grpSpPr>
      <p:sp>
        <p:nvSpPr>
          <p:cNvPr id="10" name="Foliennummernplatzhalter 6"/>
          <p:cNvSpPr txBox="1">
            <a:spLocks/>
          </p:cNvSpPr>
          <p:nvPr userDrawn="1"/>
        </p:nvSpPr>
        <p:spPr>
          <a:xfrm>
            <a:off x="8244408" y="6345324"/>
            <a:ext cx="648072" cy="365125"/>
          </a:xfrm>
          <a:prstGeom prst="rect">
            <a:avLst/>
          </a:prstGeom>
        </p:spPr>
        <p:txBody>
          <a:bodyPr/>
          <a:lstStyle>
            <a:lvl1pPr algn="l">
              <a:defRPr>
                <a:latin typeface="Arial" pitchFamily="34" charset="0"/>
                <a:cs typeface="Arial" pitchFamily="34" charset="0"/>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fld id="{B7ABF28E-CEBB-4820-ABCF-D9583895088A}" type="slidenum">
              <a:rPr lang="de-CH" sz="750" smtClean="0"/>
              <a:pPr marL="0" marR="0" lvl="0" indent="0" algn="l" defTabSz="914400" rtl="0" eaLnBrk="1" fontAlgn="auto" latinLnBrk="0" hangingPunct="1">
                <a:lnSpc>
                  <a:spcPct val="100000"/>
                </a:lnSpc>
                <a:spcBef>
                  <a:spcPts val="0"/>
                </a:spcBef>
                <a:spcAft>
                  <a:spcPts val="0"/>
                </a:spcAft>
                <a:buClrTx/>
                <a:buSzTx/>
                <a:buFontTx/>
                <a:buNone/>
                <a:tabLst/>
                <a:defRPr/>
              </a:pPr>
              <a:t>‹Nr.›</a:t>
            </a:fld>
            <a:endParaRPr kumimoji="0" lang="de-CH" sz="750" b="0" i="0" u="none" strike="noStrike" kern="1200" cap="none" spc="0" normalizeH="0" baseline="0" noProof="0" dirty="0">
              <a:ln>
                <a:noFill/>
              </a:ln>
              <a:solidFill>
                <a:schemeClr val="tx1"/>
              </a:solidFill>
              <a:effectLst/>
              <a:uLnTx/>
              <a:uFillTx/>
              <a:latin typeface="Arial" pitchFamily="34" charset="0"/>
              <a:ea typeface="+mn-ea"/>
              <a:cs typeface="Arial" pitchFamily="34" charset="0"/>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cxnSp>
        <p:nvCxnSpPr>
          <p:cNvPr id="7" name="Gerade Verbindung 6"/>
          <p:cNvCxnSpPr/>
          <p:nvPr/>
        </p:nvCxnSpPr>
        <p:spPr>
          <a:xfrm rot="5400000" flipH="1" flipV="1">
            <a:off x="-1071563" y="2571751"/>
            <a:ext cx="3000375" cy="0"/>
          </a:xfrm>
          <a:prstGeom prst="line">
            <a:avLst/>
          </a:prstGeom>
          <a:ln w="254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8" name="Gerade Verbindung 7"/>
          <p:cNvCxnSpPr/>
          <p:nvPr/>
        </p:nvCxnSpPr>
        <p:spPr>
          <a:xfrm rot="5400000" flipH="1" flipV="1">
            <a:off x="-785813" y="2571751"/>
            <a:ext cx="3000375" cy="0"/>
          </a:xfrm>
          <a:prstGeom prst="line">
            <a:avLst/>
          </a:prstGeom>
          <a:ln w="63500">
            <a:solidFill>
              <a:srgbClr val="FF0000"/>
            </a:solidFill>
          </a:ln>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723" r:id="rId1"/>
    <p:sldLayoutId id="2147483724" r:id="rId2"/>
    <p:sldLayoutId id="2147483725" r:id="rId3"/>
    <p:sldLayoutId id="2147483726" r:id="rId4"/>
    <p:sldLayoutId id="2147483727" r:id="rId5"/>
    <p:sldLayoutId id="2147483728" r:id="rId6"/>
    <p:sldLayoutId id="2147483729" r:id="rId7"/>
    <p:sldLayoutId id="2147483730" r:id="rId8"/>
  </p:sldLayoutIdLst>
  <p:hf hdr="0" dt="0"/>
  <p:txStyles>
    <p:titleStyle>
      <a:lvl1pPr algn="ctr" rtl="0" eaLnBrk="1" fontAlgn="base" hangingPunct="1">
        <a:spcBef>
          <a:spcPct val="0"/>
        </a:spcBef>
        <a:spcAft>
          <a:spcPct val="0"/>
        </a:spcAft>
        <a:defRPr sz="4400" kern="1200">
          <a:solidFill>
            <a:schemeClr val="tx1"/>
          </a:solidFill>
          <a:latin typeface="Arial" pitchFamily="34" charset="0"/>
          <a:ea typeface="+mj-ea"/>
          <a:cs typeface="Arial" pitchFamily="34" charset="0"/>
        </a:defRPr>
      </a:lvl1pPr>
      <a:lvl2pPr algn="ctr" rtl="0" eaLnBrk="1" fontAlgn="base" hangingPunct="1">
        <a:spcBef>
          <a:spcPct val="0"/>
        </a:spcBef>
        <a:spcAft>
          <a:spcPct val="0"/>
        </a:spcAft>
        <a:defRPr sz="4400">
          <a:solidFill>
            <a:schemeClr val="tx1"/>
          </a:solidFill>
          <a:latin typeface="Arial" charset="0"/>
          <a:cs typeface="Arial" charset="0"/>
        </a:defRPr>
      </a:lvl2pPr>
      <a:lvl3pPr algn="ctr" rtl="0" eaLnBrk="1" fontAlgn="base" hangingPunct="1">
        <a:spcBef>
          <a:spcPct val="0"/>
        </a:spcBef>
        <a:spcAft>
          <a:spcPct val="0"/>
        </a:spcAft>
        <a:defRPr sz="4400">
          <a:solidFill>
            <a:schemeClr val="tx1"/>
          </a:solidFill>
          <a:latin typeface="Arial" charset="0"/>
          <a:cs typeface="Arial" charset="0"/>
        </a:defRPr>
      </a:lvl3pPr>
      <a:lvl4pPr algn="ctr" rtl="0" eaLnBrk="1" fontAlgn="base" hangingPunct="1">
        <a:spcBef>
          <a:spcPct val="0"/>
        </a:spcBef>
        <a:spcAft>
          <a:spcPct val="0"/>
        </a:spcAft>
        <a:defRPr sz="4400">
          <a:solidFill>
            <a:schemeClr val="tx1"/>
          </a:solidFill>
          <a:latin typeface="Arial" charset="0"/>
          <a:cs typeface="Arial" charset="0"/>
        </a:defRPr>
      </a:lvl4pPr>
      <a:lvl5pPr algn="ctr" rtl="0" eaLnBrk="1" fontAlgn="base" hangingPunct="1">
        <a:spcBef>
          <a:spcPct val="0"/>
        </a:spcBef>
        <a:spcAft>
          <a:spcPct val="0"/>
        </a:spcAft>
        <a:defRPr sz="4400">
          <a:solidFill>
            <a:schemeClr val="tx1"/>
          </a:solidFill>
          <a:latin typeface="Arial" charset="0"/>
          <a:cs typeface="Arial"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p:titleStyle>
    <p:bodyStyle>
      <a:lvl1pPr marL="342900" indent="-342900" algn="l" rtl="0" eaLnBrk="1" fontAlgn="base" hangingPunct="1">
        <a:spcBef>
          <a:spcPct val="20000"/>
        </a:spcBef>
        <a:spcAft>
          <a:spcPct val="0"/>
        </a:spcAft>
        <a:buFont typeface="Arial" charset="0"/>
        <a:buChar char="•"/>
        <a:defRPr sz="3200" kern="1200">
          <a:solidFill>
            <a:schemeClr val="tx1"/>
          </a:solidFill>
          <a:latin typeface="Arial" pitchFamily="34" charset="0"/>
          <a:ea typeface="+mn-ea"/>
          <a:cs typeface="Arial" pitchFamily="34" charset="0"/>
        </a:defRPr>
      </a:lvl1pPr>
      <a:lvl2pPr marL="742950" indent="-285750" algn="l" rtl="0" eaLnBrk="1" fontAlgn="base" hangingPunct="1">
        <a:spcBef>
          <a:spcPct val="20000"/>
        </a:spcBef>
        <a:spcAft>
          <a:spcPct val="0"/>
        </a:spcAft>
        <a:buFont typeface="Arial" charset="0"/>
        <a:buChar char="–"/>
        <a:defRPr sz="2800" kern="1200">
          <a:solidFill>
            <a:schemeClr val="tx1"/>
          </a:solidFill>
          <a:latin typeface="Arial" pitchFamily="34" charset="0"/>
          <a:ea typeface="+mn-ea"/>
          <a:cs typeface="Arial" pitchFamily="34" charset="0"/>
        </a:defRPr>
      </a:lvl2pPr>
      <a:lvl3pPr marL="1143000" indent="-228600" algn="l" rtl="0" eaLnBrk="1" fontAlgn="base" hangingPunct="1">
        <a:spcBef>
          <a:spcPct val="20000"/>
        </a:spcBef>
        <a:spcAft>
          <a:spcPct val="0"/>
        </a:spcAft>
        <a:buFont typeface="Arial" charset="0"/>
        <a:buChar char="•"/>
        <a:defRPr sz="2400" kern="1200">
          <a:solidFill>
            <a:schemeClr val="tx1"/>
          </a:solidFill>
          <a:latin typeface="Arial" pitchFamily="34" charset="0"/>
          <a:ea typeface="+mn-ea"/>
          <a:cs typeface="Arial" pitchFamily="34" charset="0"/>
        </a:defRPr>
      </a:lvl3pPr>
      <a:lvl4pPr marL="1600200" indent="-228600" algn="l" rtl="0" eaLnBrk="1" fontAlgn="base" hangingPunct="1">
        <a:spcBef>
          <a:spcPct val="20000"/>
        </a:spcBef>
        <a:spcAft>
          <a:spcPct val="0"/>
        </a:spcAft>
        <a:buFont typeface="Arial" charset="0"/>
        <a:buChar char="–"/>
        <a:defRPr sz="2000" kern="1200">
          <a:solidFill>
            <a:schemeClr val="tx1"/>
          </a:solidFill>
          <a:latin typeface="Arial" pitchFamily="34" charset="0"/>
          <a:ea typeface="+mn-ea"/>
          <a:cs typeface="Arial" pitchFamily="34" charset="0"/>
        </a:defRPr>
      </a:lvl4pPr>
      <a:lvl5pPr marL="2057400" indent="-228600" algn="l" rtl="0" eaLnBrk="1" fontAlgn="base" hangingPunct="1">
        <a:spcBef>
          <a:spcPct val="20000"/>
        </a:spcBef>
        <a:spcAft>
          <a:spcPct val="0"/>
        </a:spcAft>
        <a:buFont typeface="Arial" charset="0"/>
        <a:buChar char="»"/>
        <a:defRPr sz="2000" kern="1200">
          <a:solidFill>
            <a:schemeClr val="tx1"/>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4.xml.rels><?xml version="1.0" encoding="UTF-8" standalone="yes"?>
<Relationships xmlns="http://schemas.openxmlformats.org/package/2006/relationships"><Relationship Id="rId3" Type="http://schemas.openxmlformats.org/officeDocument/2006/relationships/hyperlink" Target="http://www.ow.ch/" TargetMode="External"/><Relationship Id="rId2" Type="http://schemas.openxmlformats.org/officeDocument/2006/relationships/notesSlide" Target="../notesSlides/notesSlide17.xml"/><Relationship Id="rId1" Type="http://schemas.openxmlformats.org/officeDocument/2006/relationships/slideLayout" Target="../slideLayouts/slideLayout2.xml"/><Relationship Id="rId4" Type="http://schemas.openxmlformats.org/officeDocument/2006/relationships/hyperlink" Target="mailto:finanzdepartement@ow.ch" TargetMode="Externa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uppieren 3"/>
          <p:cNvGrpSpPr>
            <a:grpSpLocks/>
          </p:cNvGrpSpPr>
          <p:nvPr/>
        </p:nvGrpSpPr>
        <p:grpSpPr bwMode="auto">
          <a:xfrm>
            <a:off x="428625" y="5929313"/>
            <a:ext cx="2776538" cy="552450"/>
            <a:chOff x="485634" y="142852"/>
            <a:chExt cx="2778086" cy="552451"/>
          </a:xfrm>
        </p:grpSpPr>
        <p:grpSp>
          <p:nvGrpSpPr>
            <p:cNvPr id="3" name="Gruppieren 4"/>
            <p:cNvGrpSpPr>
              <a:grpSpLocks/>
            </p:cNvGrpSpPr>
            <p:nvPr/>
          </p:nvGrpSpPr>
          <p:grpSpPr bwMode="auto">
            <a:xfrm>
              <a:off x="3050142" y="284140"/>
              <a:ext cx="213578" cy="359907"/>
              <a:chOff x="3050142" y="284140"/>
              <a:chExt cx="213578" cy="359907"/>
            </a:xfrm>
          </p:grpSpPr>
          <p:sp>
            <p:nvSpPr>
              <p:cNvPr id="9225" name="Rechteck 8"/>
              <p:cNvSpPr>
                <a:spLocks noChangeArrowheads="1"/>
              </p:cNvSpPr>
              <p:nvPr/>
            </p:nvSpPr>
            <p:spPr bwMode="auto">
              <a:xfrm>
                <a:off x="3050142" y="284140"/>
                <a:ext cx="213578" cy="215444"/>
              </a:xfrm>
              <a:prstGeom prst="rect">
                <a:avLst/>
              </a:prstGeom>
              <a:noFill/>
              <a:ln w="9525">
                <a:noFill/>
                <a:miter lim="800000"/>
                <a:headEnd/>
                <a:tailEnd/>
              </a:ln>
            </p:spPr>
            <p:txBody>
              <a:bodyPr wrap="none">
                <a:spAutoFit/>
              </a:bodyPr>
              <a:lstStyle/>
              <a:p>
                <a:r>
                  <a:rPr lang="de-CH" sz="800" b="1" dirty="0">
                    <a:cs typeface="Arial" charset="0"/>
                  </a:rPr>
                  <a:t> </a:t>
                </a:r>
                <a:endParaRPr lang="de-CH" sz="4800" b="1" dirty="0">
                  <a:cs typeface="Arial" charset="0"/>
                </a:endParaRPr>
              </a:p>
            </p:txBody>
          </p:sp>
          <p:sp>
            <p:nvSpPr>
              <p:cNvPr id="9226" name="Rechteck 9"/>
              <p:cNvSpPr>
                <a:spLocks noChangeArrowheads="1"/>
              </p:cNvSpPr>
              <p:nvPr/>
            </p:nvSpPr>
            <p:spPr bwMode="auto">
              <a:xfrm>
                <a:off x="3050142" y="428603"/>
                <a:ext cx="213578" cy="215444"/>
              </a:xfrm>
              <a:prstGeom prst="rect">
                <a:avLst/>
              </a:prstGeom>
              <a:noFill/>
              <a:ln w="9525">
                <a:noFill/>
                <a:miter lim="800000"/>
                <a:headEnd/>
                <a:tailEnd/>
              </a:ln>
            </p:spPr>
            <p:txBody>
              <a:bodyPr wrap="none">
                <a:spAutoFit/>
              </a:bodyPr>
              <a:lstStyle/>
              <a:p>
                <a:r>
                  <a:rPr lang="de-CH" sz="800" dirty="0">
                    <a:cs typeface="Arial" charset="0"/>
                  </a:rPr>
                  <a:t> </a:t>
                </a:r>
                <a:endParaRPr lang="de-CH" sz="4800" dirty="0">
                  <a:cs typeface="Arial" charset="0"/>
                </a:endParaRPr>
              </a:p>
            </p:txBody>
          </p:sp>
        </p:grpSp>
        <p:pic>
          <p:nvPicPr>
            <p:cNvPr id="9224" name="Picture 14" descr="KAOW Logo_Pantone_4C"/>
            <p:cNvPicPr>
              <a:picLocks noChangeAspect="1" noChangeArrowheads="1"/>
            </p:cNvPicPr>
            <p:nvPr/>
          </p:nvPicPr>
          <p:blipFill>
            <a:blip r:embed="rId3" cstate="print"/>
            <a:srcRect/>
            <a:stretch>
              <a:fillRect/>
            </a:stretch>
          </p:blipFill>
          <p:spPr bwMode="auto">
            <a:xfrm>
              <a:off x="485634" y="142852"/>
              <a:ext cx="1648788" cy="552451"/>
            </a:xfrm>
            <a:prstGeom prst="rect">
              <a:avLst/>
            </a:prstGeom>
            <a:noFill/>
            <a:ln w="9525">
              <a:noFill/>
              <a:miter lim="800000"/>
              <a:headEnd/>
              <a:tailEnd/>
            </a:ln>
          </p:spPr>
        </p:pic>
      </p:grpSp>
      <p:cxnSp>
        <p:nvCxnSpPr>
          <p:cNvPr id="12" name="Gerade Verbindung 11"/>
          <p:cNvCxnSpPr/>
          <p:nvPr/>
        </p:nvCxnSpPr>
        <p:spPr>
          <a:xfrm rot="5400000" flipH="1" flipV="1">
            <a:off x="-1071563" y="2571751"/>
            <a:ext cx="3000375" cy="0"/>
          </a:xfrm>
          <a:prstGeom prst="line">
            <a:avLst/>
          </a:prstGeom>
          <a:ln w="254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4" name="Gerade Verbindung 13"/>
          <p:cNvCxnSpPr/>
          <p:nvPr/>
        </p:nvCxnSpPr>
        <p:spPr>
          <a:xfrm rot="5400000" flipH="1" flipV="1">
            <a:off x="-785813" y="2571751"/>
            <a:ext cx="3000375" cy="0"/>
          </a:xfrm>
          <a:prstGeom prst="line">
            <a:avLst/>
          </a:prstGeom>
          <a:ln w="63500">
            <a:solidFill>
              <a:srgbClr val="FF0000"/>
            </a:solidFill>
          </a:ln>
        </p:spPr>
        <p:style>
          <a:lnRef idx="1">
            <a:schemeClr val="accent1"/>
          </a:lnRef>
          <a:fillRef idx="0">
            <a:schemeClr val="accent1"/>
          </a:fillRef>
          <a:effectRef idx="0">
            <a:schemeClr val="accent1"/>
          </a:effectRef>
          <a:fontRef idx="minor">
            <a:schemeClr val="tx1"/>
          </a:fontRef>
        </p:style>
      </p:cxnSp>
      <p:sp>
        <p:nvSpPr>
          <p:cNvPr id="13" name="Titel 1"/>
          <p:cNvSpPr txBox="1">
            <a:spLocks/>
          </p:cNvSpPr>
          <p:nvPr/>
        </p:nvSpPr>
        <p:spPr bwMode="auto">
          <a:xfrm>
            <a:off x="1403648" y="1196752"/>
            <a:ext cx="7458075" cy="4104456"/>
          </a:xfrm>
          <a:prstGeom prst="rect">
            <a:avLst/>
          </a:prstGeom>
          <a:noFill/>
          <a:ln>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de-CH" sz="4000" b="1" i="0" u="none" strike="noStrike" kern="1200" cap="none" spc="0" normalizeH="0" baseline="0" noProof="0" dirty="0" smtClean="0">
                <a:ln>
                  <a:noFill/>
                </a:ln>
                <a:solidFill>
                  <a:schemeClr val="tx1"/>
                </a:solidFill>
                <a:effectLst/>
                <a:uLnTx/>
                <a:uFillTx/>
                <a:latin typeface="Arial" charset="0"/>
                <a:ea typeface="+mj-ea"/>
                <a:cs typeface="Arial" charset="0"/>
              </a:rPr>
              <a:t>Revision Gesundheitsgesetz</a:t>
            </a:r>
          </a:p>
          <a:p>
            <a:pPr marL="0" marR="0" lvl="0" indent="0" algn="l" defTabSz="914400" rtl="0" eaLnBrk="0" fontAlgn="base" latinLnBrk="0" hangingPunct="0">
              <a:lnSpc>
                <a:spcPct val="100000"/>
              </a:lnSpc>
              <a:spcBef>
                <a:spcPct val="0"/>
              </a:spcBef>
              <a:spcAft>
                <a:spcPct val="0"/>
              </a:spcAft>
              <a:buClrTx/>
              <a:buSzTx/>
              <a:buFontTx/>
              <a:buNone/>
              <a:tabLst/>
              <a:defRPr/>
            </a:pPr>
            <a:endParaRPr lang="de-CH" sz="2000" b="1" dirty="0" smtClean="0">
              <a:ea typeface="+mj-ea"/>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defRPr/>
            </a:pPr>
            <a:r>
              <a:rPr kumimoji="0" lang="de-CH" sz="3500" b="1" i="0" u="none" strike="noStrike" kern="1200" cap="none" spc="0" normalizeH="0" baseline="0" noProof="0" dirty="0" smtClean="0">
                <a:ln>
                  <a:noFill/>
                </a:ln>
                <a:solidFill>
                  <a:schemeClr val="tx1"/>
                </a:solidFill>
                <a:effectLst/>
                <a:uLnTx/>
                <a:uFillTx/>
                <a:latin typeface="Arial" pitchFamily="34" charset="0"/>
                <a:ea typeface="+mj-ea"/>
                <a:cs typeface="Arial" charset="0"/>
              </a:rPr>
              <a:t>Informationsveranstaltung zur</a:t>
            </a:r>
            <a:br>
              <a:rPr kumimoji="0" lang="de-CH" sz="3500" b="1" i="0" u="none" strike="noStrike" kern="1200" cap="none" spc="0" normalizeH="0" baseline="0" noProof="0" dirty="0" smtClean="0">
                <a:ln>
                  <a:noFill/>
                </a:ln>
                <a:solidFill>
                  <a:schemeClr val="tx1"/>
                </a:solidFill>
                <a:effectLst/>
                <a:uLnTx/>
                <a:uFillTx/>
                <a:latin typeface="Arial" pitchFamily="34" charset="0"/>
                <a:ea typeface="+mj-ea"/>
                <a:cs typeface="Arial" charset="0"/>
              </a:rPr>
            </a:br>
            <a:r>
              <a:rPr kumimoji="0" lang="de-CH" sz="3500" b="1" i="0" u="none" strike="noStrike" kern="1200" cap="none" spc="0" normalizeH="0" baseline="0" noProof="0" dirty="0" smtClean="0">
                <a:ln>
                  <a:noFill/>
                </a:ln>
                <a:solidFill>
                  <a:schemeClr val="tx1"/>
                </a:solidFill>
                <a:effectLst/>
                <a:uLnTx/>
                <a:uFillTx/>
                <a:latin typeface="Arial" pitchFamily="34" charset="0"/>
                <a:ea typeface="+mj-ea"/>
                <a:cs typeface="Arial" charset="0"/>
              </a:rPr>
              <a:t>Vernehmlassung</a:t>
            </a:r>
          </a:p>
          <a:p>
            <a:pPr marL="0" marR="0" lvl="0" indent="0" algn="l" defTabSz="914400" rtl="0" eaLnBrk="0" fontAlgn="base" latinLnBrk="0" hangingPunct="0">
              <a:lnSpc>
                <a:spcPct val="100000"/>
              </a:lnSpc>
              <a:spcBef>
                <a:spcPct val="0"/>
              </a:spcBef>
              <a:spcAft>
                <a:spcPct val="0"/>
              </a:spcAft>
              <a:buClrTx/>
              <a:buSzTx/>
              <a:buFontTx/>
              <a:buNone/>
              <a:tabLst/>
              <a:defRPr/>
            </a:pPr>
            <a:endParaRPr lang="de-CH" sz="4000" b="1" dirty="0" smtClean="0">
              <a:latin typeface="Arial" pitchFamily="34" charset="0"/>
              <a:ea typeface="+mj-ea"/>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defRPr/>
            </a:pPr>
            <a:r>
              <a:rPr kumimoji="0" lang="de-CH" sz="2500" b="1" i="0" u="none" strike="noStrike" kern="1200" cap="none" spc="0" normalizeH="0" baseline="0" noProof="0" dirty="0" smtClean="0">
                <a:ln>
                  <a:noFill/>
                </a:ln>
                <a:solidFill>
                  <a:schemeClr val="tx1"/>
                </a:solidFill>
                <a:effectLst/>
                <a:uLnTx/>
                <a:uFillTx/>
                <a:latin typeface="Arial" pitchFamily="34" charset="0"/>
                <a:ea typeface="+mj-ea"/>
                <a:cs typeface="Arial" charset="0"/>
              </a:rPr>
              <a:t>17. November 2014, </a:t>
            </a:r>
          </a:p>
          <a:p>
            <a:pPr marL="0" marR="0" lvl="0" indent="0" algn="l" defTabSz="914400" rtl="0" eaLnBrk="0" fontAlgn="base" latinLnBrk="0" hangingPunct="0">
              <a:lnSpc>
                <a:spcPct val="100000"/>
              </a:lnSpc>
              <a:spcBef>
                <a:spcPct val="0"/>
              </a:spcBef>
              <a:spcAft>
                <a:spcPct val="0"/>
              </a:spcAft>
              <a:buClrTx/>
              <a:buSzTx/>
              <a:buFontTx/>
              <a:buNone/>
              <a:tabLst/>
              <a:defRPr/>
            </a:pPr>
            <a:r>
              <a:rPr lang="de-CH" sz="2500" b="1" dirty="0" smtClean="0">
                <a:latin typeface="Arial" pitchFamily="34" charset="0"/>
                <a:ea typeface="+mj-ea"/>
                <a:cs typeface="Arial" charset="0"/>
              </a:rPr>
              <a:t>Kantonsschule Sarnen</a:t>
            </a:r>
            <a:r>
              <a:rPr kumimoji="0" lang="de-CH" sz="5400" b="1" i="0" u="none" strike="noStrike" kern="1200" cap="none" spc="0" normalizeH="0" baseline="0" noProof="0" dirty="0" smtClean="0">
                <a:ln>
                  <a:noFill/>
                </a:ln>
                <a:solidFill>
                  <a:schemeClr val="tx1"/>
                </a:solidFill>
                <a:effectLst/>
                <a:uLnTx/>
                <a:uFillTx/>
                <a:latin typeface="Arial" pitchFamily="34" charset="0"/>
                <a:ea typeface="+mj-ea"/>
                <a:cs typeface="Arial" pitchFamily="34" charset="0"/>
              </a:rPr>
              <a:t/>
            </a:r>
            <a:br>
              <a:rPr kumimoji="0" lang="de-CH" sz="5400" b="1" i="0" u="none" strike="noStrike" kern="1200" cap="none" spc="0" normalizeH="0" baseline="0" noProof="0" dirty="0" smtClean="0">
                <a:ln>
                  <a:noFill/>
                </a:ln>
                <a:solidFill>
                  <a:schemeClr val="tx1"/>
                </a:solidFill>
                <a:effectLst/>
                <a:uLnTx/>
                <a:uFillTx/>
                <a:latin typeface="Arial" pitchFamily="34" charset="0"/>
                <a:ea typeface="+mj-ea"/>
                <a:cs typeface="Arial" pitchFamily="34" charset="0"/>
              </a:rPr>
            </a:br>
            <a:endParaRPr kumimoji="0" lang="de-CH" sz="5200" b="1" i="0" u="none" strike="noStrike" kern="1200" cap="none" spc="0" normalizeH="0" baseline="0" noProof="0" dirty="0" smtClean="0">
              <a:ln>
                <a:noFill/>
              </a:ln>
              <a:solidFill>
                <a:schemeClr val="tx1"/>
              </a:solidFill>
              <a:effectLst/>
              <a:uLnTx/>
              <a:uFillTx/>
              <a:latin typeface="Arial" charset="0"/>
              <a:ea typeface="+mj-ea"/>
              <a:cs typeface="Arial" charset="0"/>
            </a:endParaRPr>
          </a:p>
        </p:txBody>
      </p:sp>
      <p:sp>
        <p:nvSpPr>
          <p:cNvPr id="15" name="Titel 1"/>
          <p:cNvSpPr txBox="1">
            <a:spLocks/>
          </p:cNvSpPr>
          <p:nvPr/>
        </p:nvSpPr>
        <p:spPr bwMode="auto">
          <a:xfrm>
            <a:off x="1475656" y="2204864"/>
            <a:ext cx="7529512" cy="2000264"/>
          </a:xfrm>
          <a:prstGeom prst="rect">
            <a:avLst/>
          </a:prstGeom>
          <a:noFill/>
          <a:ln w="9525">
            <a:noFill/>
            <a:miter lim="800000"/>
            <a:headEnd/>
            <a:tailEnd/>
          </a:ln>
        </p:spPr>
        <p:txBody>
          <a:bodyPr anchor="ctr"/>
          <a:lstStyle/>
          <a:p>
            <a:pPr>
              <a:defRPr/>
            </a:pPr>
            <a:r>
              <a:rPr lang="de-CH" sz="2400" b="1" dirty="0" smtClean="0">
                <a:cs typeface="Arial" charset="0"/>
              </a:rPr>
              <a:t/>
            </a:r>
            <a:br>
              <a:rPr lang="de-CH" sz="2400" b="1" dirty="0" smtClean="0">
                <a:cs typeface="Arial" charset="0"/>
              </a:rPr>
            </a:br>
            <a:endParaRPr lang="de-CH" sz="2400" b="1" dirty="0" smtClean="0">
              <a:cs typeface="Arial" charset="0"/>
            </a:endParaRPr>
          </a:p>
          <a:p>
            <a:pPr>
              <a:defRPr/>
            </a:pPr>
            <a:endParaRPr lang="de-CH" sz="2400" b="1" dirty="0" smtClean="0">
              <a:ea typeface="+mj-ea"/>
              <a:cs typeface="Arial"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liennummernplatzhalter 3"/>
          <p:cNvSpPr>
            <a:spLocks noGrp="1"/>
          </p:cNvSpPr>
          <p:nvPr>
            <p:ph type="sldNum" sz="quarter" idx="10"/>
          </p:nvPr>
        </p:nvSpPr>
        <p:spPr/>
        <p:txBody>
          <a:bodyPr/>
          <a:lstStyle/>
          <a:p>
            <a:pPr>
              <a:defRPr/>
            </a:pPr>
            <a:fld id="{B8DB477C-FAD1-4B1F-9BA9-13FADF150DFF}" type="slidenum">
              <a:rPr lang="de-CH" smtClean="0"/>
              <a:pPr>
                <a:defRPr/>
              </a:pPr>
              <a:t>10</a:t>
            </a:fld>
            <a:endParaRPr lang="de-CH" dirty="0"/>
          </a:p>
        </p:txBody>
      </p:sp>
      <p:sp>
        <p:nvSpPr>
          <p:cNvPr id="15362" name="Titel 1"/>
          <p:cNvSpPr>
            <a:spLocks noGrp="1"/>
          </p:cNvSpPr>
          <p:nvPr>
            <p:ph type="title"/>
          </p:nvPr>
        </p:nvSpPr>
        <p:spPr bwMode="auto">
          <a:xfrm>
            <a:off x="1071563" y="857250"/>
            <a:ext cx="7629525" cy="699542"/>
          </a:xfrm>
          <a:noFill/>
          <a:ln>
            <a:miter lim="800000"/>
            <a:headEnd/>
            <a:tailEnd/>
          </a:ln>
        </p:spPr>
        <p:txBody>
          <a:bodyPr vert="horz" wrap="square" lIns="91440" tIns="45720" rIns="91440" bIns="45720" numCol="1" anchor="t" anchorCtr="0" compatLnSpc="1">
            <a:prstTxWarp prst="textNoShape">
              <a:avLst/>
            </a:prstTxWarp>
          </a:bodyPr>
          <a:lstStyle/>
          <a:p>
            <a:pPr>
              <a:defRPr/>
            </a:pPr>
            <a:r>
              <a:rPr lang="de-CH" sz="3200" b="1" dirty="0" smtClean="0">
                <a:latin typeface="Arial" charset="0"/>
                <a:cs typeface="Arial" charset="0"/>
              </a:rPr>
              <a:t>Kantonsspital</a:t>
            </a:r>
          </a:p>
        </p:txBody>
      </p:sp>
      <p:sp>
        <p:nvSpPr>
          <p:cNvPr id="5" name="Inhaltsplatzhalter 2"/>
          <p:cNvSpPr>
            <a:spLocks noGrp="1"/>
          </p:cNvSpPr>
          <p:nvPr>
            <p:ph idx="1"/>
          </p:nvPr>
        </p:nvSpPr>
        <p:spPr bwMode="auto">
          <a:xfrm>
            <a:off x="1331640" y="2204864"/>
            <a:ext cx="7200900" cy="3888432"/>
          </a:xfrm>
          <a:noFill/>
          <a:ln>
            <a:miter lim="800000"/>
            <a:headEnd/>
            <a:tailEnd/>
          </a:ln>
        </p:spPr>
        <p:txBody>
          <a:bodyPr vert="horz" wrap="square" lIns="91440" tIns="45720" rIns="91440" bIns="45720" numCol="1" anchor="t" anchorCtr="0" compatLnSpc="1">
            <a:prstTxWarp prst="textNoShape">
              <a:avLst/>
            </a:prstTxWarp>
          </a:bodyPr>
          <a:lstStyle/>
          <a:p>
            <a:endParaRPr lang="de-CH" sz="500" dirty="0" smtClean="0"/>
          </a:p>
          <a:p>
            <a:pPr lvl="0">
              <a:defRPr/>
            </a:pPr>
            <a:r>
              <a:rPr lang="de-CH" sz="2000" b="1" dirty="0" smtClean="0"/>
              <a:t>Revisionspunkte: </a:t>
            </a:r>
          </a:p>
          <a:p>
            <a:pPr lvl="0">
              <a:buFontTx/>
              <a:buChar char="-"/>
              <a:defRPr/>
            </a:pPr>
            <a:r>
              <a:rPr lang="de-CH" sz="2000" dirty="0" smtClean="0"/>
              <a:t>Grundlegende Veränderungen beim Kantonsspital, wie beispielsweise ein Wechsel der Betriebsform oder des Versorgungsauftrags, bewusst vermieden. </a:t>
            </a:r>
          </a:p>
          <a:p>
            <a:pPr lvl="0">
              <a:buNone/>
              <a:defRPr/>
            </a:pPr>
            <a:r>
              <a:rPr lang="de-CH" sz="2000" dirty="0" smtClean="0"/>
              <a:t>	ABER mehr unternehmerische Freiheiten:</a:t>
            </a:r>
          </a:p>
          <a:p>
            <a:pPr lvl="0">
              <a:buFontTx/>
              <a:buChar char="-"/>
              <a:defRPr/>
            </a:pPr>
            <a:r>
              <a:rPr lang="de-CH" sz="2000" dirty="0" smtClean="0"/>
              <a:t>Möglichkeiten von Kooperationen nicht auf Spitäler begrenzt, sondern auf weitere Leistungserbringer und Dritte erweitert.</a:t>
            </a:r>
          </a:p>
          <a:p>
            <a:pPr>
              <a:buFontTx/>
              <a:buChar char="-"/>
              <a:defRPr/>
            </a:pPr>
            <a:r>
              <a:rPr lang="de-CH" sz="2000" dirty="0" smtClean="0"/>
              <a:t>Möglichkeit eines Betreibermodells bei der Psychiatrie.</a:t>
            </a:r>
          </a:p>
          <a:p>
            <a:pPr lvl="0">
              <a:buFontTx/>
              <a:buChar char="-"/>
              <a:defRPr/>
            </a:pPr>
            <a:endParaRPr lang="de-CH" sz="2000" dirty="0" smtClean="0"/>
          </a:p>
          <a:p>
            <a:pPr lvl="0">
              <a:buFontTx/>
              <a:buChar char="-"/>
              <a:defRPr/>
            </a:pPr>
            <a:endParaRPr lang="de-CH" sz="2400" dirty="0" smtClean="0"/>
          </a:p>
        </p:txBody>
      </p:sp>
      <p:sp>
        <p:nvSpPr>
          <p:cNvPr id="8" name="Inhaltsplatzhalter 2"/>
          <p:cNvSpPr txBox="1">
            <a:spLocks/>
          </p:cNvSpPr>
          <p:nvPr/>
        </p:nvSpPr>
        <p:spPr bwMode="auto">
          <a:xfrm>
            <a:off x="1259632" y="1700808"/>
            <a:ext cx="7200900" cy="1080120"/>
          </a:xfrm>
          <a:prstGeom prst="rect">
            <a:avLst/>
          </a:prstGeom>
          <a:noFill/>
          <a:ln>
            <a:miter lim="800000"/>
            <a:headEnd/>
            <a:tailEnd/>
          </a:ln>
        </p:spPr>
        <p:txBody>
          <a:bodyPr vert="horz" wrap="square" lIns="91440" tIns="45720" rIns="91440" bIns="45720" numCol="1" anchor="t" anchorCtr="0" compatLnSpc="1">
            <a:prstTxWarp prst="textNoShape">
              <a:avLst/>
            </a:prstTxWarp>
          </a:bodyPr>
          <a:lstStyle/>
          <a:p>
            <a:pPr marL="342900" lvl="0" indent="-342900">
              <a:spcBef>
                <a:spcPct val="20000"/>
              </a:spcBef>
              <a:buFont typeface="Arial" charset="0"/>
              <a:buChar char="•"/>
              <a:defRPr/>
            </a:pPr>
            <a:r>
              <a:rPr lang="de-CH" sz="2000" b="1" dirty="0" smtClean="0">
                <a:latin typeface="Arial" pitchFamily="34" charset="0"/>
                <a:cs typeface="Arial" pitchFamily="34" charset="0"/>
              </a:rPr>
              <a:t>Problematik</a:t>
            </a:r>
            <a:r>
              <a:rPr kumimoji="0" lang="de-CH" sz="2000" b="1" i="0" u="none" strike="noStrike" kern="1200" cap="none" spc="0" normalizeH="0" baseline="0" noProof="0" dirty="0" smtClean="0">
                <a:ln>
                  <a:noFill/>
                </a:ln>
                <a:solidFill>
                  <a:schemeClr val="tx1"/>
                </a:solidFill>
                <a:effectLst/>
                <a:uLnTx/>
                <a:uFillTx/>
                <a:latin typeface="Arial" pitchFamily="34" charset="0"/>
                <a:ea typeface="+mn-ea"/>
                <a:cs typeface="Arial" pitchFamily="34" charset="0"/>
              </a:rPr>
              <a:t>: </a:t>
            </a:r>
            <a:r>
              <a:rPr kumimoji="0" lang="de-CH" sz="2000" i="0" u="none" strike="noStrike" kern="1200" cap="none" spc="0" normalizeH="0" baseline="0" noProof="0" dirty="0" smtClean="0">
                <a:ln>
                  <a:noFill/>
                </a:ln>
                <a:solidFill>
                  <a:schemeClr val="tx1"/>
                </a:solidFill>
                <a:effectLst/>
                <a:uLnTx/>
                <a:uFillTx/>
                <a:latin typeface="Arial" pitchFamily="34" charset="0"/>
                <a:ea typeface="+mn-ea"/>
                <a:cs typeface="Arial" pitchFamily="34" charset="0"/>
              </a:rPr>
              <a:t>KSOW</a:t>
            </a:r>
            <a:r>
              <a:rPr kumimoji="0" lang="de-CH" sz="2000" i="0" u="none" strike="noStrike" kern="1200" cap="none" spc="0" normalizeH="0" noProof="0" dirty="0" smtClean="0">
                <a:ln>
                  <a:noFill/>
                </a:ln>
                <a:solidFill>
                  <a:schemeClr val="tx1"/>
                </a:solidFill>
                <a:effectLst/>
                <a:uLnTx/>
                <a:uFillTx/>
                <a:latin typeface="Arial" pitchFamily="34" charset="0"/>
                <a:ea typeface="+mn-ea"/>
                <a:cs typeface="Arial" pitchFamily="34" charset="0"/>
              </a:rPr>
              <a:t> ist </a:t>
            </a:r>
            <a:r>
              <a:rPr lang="de-CH" sz="2000" dirty="0" smtClean="0"/>
              <a:t>zu wenig flexibel. </a:t>
            </a:r>
            <a:endParaRPr kumimoji="0" lang="de-CH" sz="2000" b="0" i="0" u="none" strike="noStrike" kern="1200" cap="none" spc="0" normalizeH="0" baseline="0" noProof="0" dirty="0" smtClean="0">
              <a:ln>
                <a:noFill/>
              </a:ln>
              <a:solidFill>
                <a:schemeClr val="tx1"/>
              </a:solidFill>
              <a:effectLst/>
              <a:uLnTx/>
              <a:uFillTx/>
              <a:latin typeface="Arial" pitchFamily="34" charset="0"/>
              <a:ea typeface="+mn-ea"/>
              <a:cs typeface="Arial" pitchFamily="34" charset="0"/>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liennummernplatzhalter 3"/>
          <p:cNvSpPr>
            <a:spLocks noGrp="1"/>
          </p:cNvSpPr>
          <p:nvPr>
            <p:ph type="sldNum" sz="quarter" idx="10"/>
          </p:nvPr>
        </p:nvSpPr>
        <p:spPr/>
        <p:txBody>
          <a:bodyPr/>
          <a:lstStyle/>
          <a:p>
            <a:pPr>
              <a:defRPr/>
            </a:pPr>
            <a:fld id="{B8DB477C-FAD1-4B1F-9BA9-13FADF150DFF}" type="slidenum">
              <a:rPr lang="de-CH" smtClean="0"/>
              <a:pPr>
                <a:defRPr/>
              </a:pPr>
              <a:t>11</a:t>
            </a:fld>
            <a:endParaRPr lang="de-CH" dirty="0"/>
          </a:p>
        </p:txBody>
      </p:sp>
      <p:sp>
        <p:nvSpPr>
          <p:cNvPr id="15362" name="Titel 1"/>
          <p:cNvSpPr>
            <a:spLocks noGrp="1"/>
          </p:cNvSpPr>
          <p:nvPr>
            <p:ph type="title"/>
          </p:nvPr>
        </p:nvSpPr>
        <p:spPr bwMode="auto">
          <a:xfrm>
            <a:off x="1071563" y="857250"/>
            <a:ext cx="7629525" cy="699542"/>
          </a:xfrm>
          <a:noFill/>
          <a:ln>
            <a:miter lim="800000"/>
            <a:headEnd/>
            <a:tailEnd/>
          </a:ln>
        </p:spPr>
        <p:txBody>
          <a:bodyPr vert="horz" wrap="square" lIns="91440" tIns="45720" rIns="91440" bIns="45720" numCol="1" anchor="t" anchorCtr="0" compatLnSpc="1">
            <a:prstTxWarp prst="textNoShape">
              <a:avLst/>
            </a:prstTxWarp>
          </a:bodyPr>
          <a:lstStyle/>
          <a:p>
            <a:pPr>
              <a:defRPr/>
            </a:pPr>
            <a:r>
              <a:rPr lang="de-CH" sz="3200" b="1" dirty="0" smtClean="0">
                <a:latin typeface="Arial" charset="0"/>
                <a:cs typeface="Arial" charset="0"/>
              </a:rPr>
              <a:t>Kantonsspital</a:t>
            </a:r>
          </a:p>
        </p:txBody>
      </p:sp>
      <p:sp>
        <p:nvSpPr>
          <p:cNvPr id="5" name="Inhaltsplatzhalter 2"/>
          <p:cNvSpPr>
            <a:spLocks noGrp="1"/>
          </p:cNvSpPr>
          <p:nvPr>
            <p:ph idx="1"/>
          </p:nvPr>
        </p:nvSpPr>
        <p:spPr bwMode="auto">
          <a:xfrm>
            <a:off x="1331640" y="1700808"/>
            <a:ext cx="7200900" cy="3744416"/>
          </a:xfrm>
          <a:noFill/>
          <a:ln>
            <a:miter lim="800000"/>
            <a:headEnd/>
            <a:tailEnd/>
          </a:ln>
        </p:spPr>
        <p:txBody>
          <a:bodyPr vert="horz" wrap="square" lIns="91440" tIns="45720" rIns="91440" bIns="45720" numCol="1" anchor="t" anchorCtr="0" compatLnSpc="1">
            <a:prstTxWarp prst="textNoShape">
              <a:avLst/>
            </a:prstTxWarp>
          </a:bodyPr>
          <a:lstStyle/>
          <a:p>
            <a:endParaRPr lang="de-CH" sz="500" dirty="0" smtClean="0"/>
          </a:p>
          <a:p>
            <a:pPr lvl="0">
              <a:defRPr/>
            </a:pPr>
            <a:r>
              <a:rPr lang="de-CH" sz="2000" b="1" dirty="0" smtClean="0"/>
              <a:t>Revisionspunkte: </a:t>
            </a:r>
          </a:p>
          <a:p>
            <a:pPr lvl="0">
              <a:buFontTx/>
              <a:buChar char="-"/>
              <a:defRPr/>
            </a:pPr>
            <a:r>
              <a:rPr lang="de-CH" sz="2000" dirty="0" smtClean="0"/>
              <a:t>Bildung von Reserven für strategierelevante Projekte.</a:t>
            </a:r>
          </a:p>
          <a:p>
            <a:pPr lvl="0">
              <a:buFontTx/>
              <a:buChar char="-"/>
              <a:defRPr/>
            </a:pPr>
            <a:r>
              <a:rPr lang="de-CH" sz="2000" dirty="0" smtClean="0"/>
              <a:t>Um- und Neubauvorhaben im Rahmen seiner finanziellen Mittel über RR.</a:t>
            </a:r>
          </a:p>
          <a:p>
            <a:pPr>
              <a:buFontTx/>
              <a:buChar char="-"/>
              <a:defRPr/>
            </a:pPr>
            <a:r>
              <a:rPr lang="de-CH" sz="2000" dirty="0" smtClean="0"/>
              <a:t>Wahl Spitalrat (bisher Aufsichtskommission) neu durch RR.</a:t>
            </a:r>
          </a:p>
          <a:p>
            <a:pPr lvl="0">
              <a:buFontTx/>
              <a:buChar char="-"/>
              <a:defRPr/>
            </a:pPr>
            <a:r>
              <a:rPr lang="de-CH" sz="2000" dirty="0" smtClean="0"/>
              <a:t>Spitalverordnung aufgehoben: </a:t>
            </a:r>
          </a:p>
          <a:p>
            <a:pPr marL="990600" indent="266700">
              <a:defRPr/>
            </a:pPr>
            <a:r>
              <a:rPr lang="de-CH" sz="2000" dirty="0" smtClean="0"/>
              <a:t>wichtige Punkte direkt im Gesundheitsgesetz;</a:t>
            </a:r>
          </a:p>
          <a:p>
            <a:pPr marL="1257300" indent="-266700">
              <a:defRPr/>
            </a:pPr>
            <a:r>
              <a:rPr lang="de-CH" sz="2000" dirty="0" smtClean="0"/>
              <a:t>eher organisationsrechtliche Aspekte in   Organisations- und Betriebsreglement des Spitalrats.</a:t>
            </a:r>
          </a:p>
          <a:p>
            <a:pPr lvl="0">
              <a:buNone/>
              <a:defRPr/>
            </a:pPr>
            <a:endParaRPr lang="de-CH" sz="2000" dirty="0" smtClean="0"/>
          </a:p>
          <a:p>
            <a:pPr lvl="0">
              <a:buNone/>
              <a:defRPr/>
            </a:pPr>
            <a:endParaRPr lang="de-CH" sz="2000" dirty="0" smtClean="0"/>
          </a:p>
          <a:p>
            <a:pPr lvl="0">
              <a:buFontTx/>
              <a:buChar char="-"/>
              <a:defRPr/>
            </a:pPr>
            <a:endParaRPr lang="de-CH" sz="2400" dirty="0" smtClean="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liennummernplatzhalter 3"/>
          <p:cNvSpPr>
            <a:spLocks noGrp="1"/>
          </p:cNvSpPr>
          <p:nvPr>
            <p:ph type="sldNum" sz="quarter" idx="10"/>
          </p:nvPr>
        </p:nvSpPr>
        <p:spPr/>
        <p:txBody>
          <a:bodyPr/>
          <a:lstStyle/>
          <a:p>
            <a:pPr>
              <a:defRPr/>
            </a:pPr>
            <a:fld id="{B8DB477C-FAD1-4B1F-9BA9-13FADF150DFF}" type="slidenum">
              <a:rPr lang="de-CH" smtClean="0"/>
              <a:pPr>
                <a:defRPr/>
              </a:pPr>
              <a:t>12</a:t>
            </a:fld>
            <a:endParaRPr lang="de-CH" dirty="0"/>
          </a:p>
        </p:txBody>
      </p:sp>
      <p:sp>
        <p:nvSpPr>
          <p:cNvPr id="15362" name="Titel 1"/>
          <p:cNvSpPr>
            <a:spLocks noGrp="1"/>
          </p:cNvSpPr>
          <p:nvPr>
            <p:ph type="title"/>
          </p:nvPr>
        </p:nvSpPr>
        <p:spPr bwMode="auto">
          <a:xfrm>
            <a:off x="1071563" y="857250"/>
            <a:ext cx="7629525" cy="699542"/>
          </a:xfrm>
          <a:noFill/>
          <a:ln>
            <a:miter lim="800000"/>
            <a:headEnd/>
            <a:tailEnd/>
          </a:ln>
        </p:spPr>
        <p:txBody>
          <a:bodyPr vert="horz" wrap="square" lIns="91440" tIns="45720" rIns="91440" bIns="45720" numCol="1" anchor="t" anchorCtr="0" compatLnSpc="1">
            <a:prstTxWarp prst="textNoShape">
              <a:avLst/>
            </a:prstTxWarp>
          </a:bodyPr>
          <a:lstStyle/>
          <a:p>
            <a:pPr>
              <a:defRPr/>
            </a:pPr>
            <a:r>
              <a:rPr lang="de-CH" sz="3200" b="1" dirty="0" smtClean="0">
                <a:latin typeface="Arial" charset="0"/>
                <a:cs typeface="Arial" charset="0"/>
              </a:rPr>
              <a:t>Berufe des Gesundheitswesens</a:t>
            </a:r>
          </a:p>
        </p:txBody>
      </p:sp>
      <p:sp>
        <p:nvSpPr>
          <p:cNvPr id="5" name="Inhaltsplatzhalter 2"/>
          <p:cNvSpPr>
            <a:spLocks noGrp="1"/>
          </p:cNvSpPr>
          <p:nvPr>
            <p:ph idx="1"/>
          </p:nvPr>
        </p:nvSpPr>
        <p:spPr bwMode="auto">
          <a:xfrm>
            <a:off x="1331640" y="2204864"/>
            <a:ext cx="7416824" cy="4032448"/>
          </a:xfrm>
          <a:noFill/>
          <a:ln>
            <a:miter lim="800000"/>
            <a:headEnd/>
            <a:tailEnd/>
          </a:ln>
        </p:spPr>
        <p:txBody>
          <a:bodyPr vert="horz" wrap="square" lIns="91440" tIns="45720" rIns="91440" bIns="45720" numCol="1" anchor="t" anchorCtr="0" compatLnSpc="1">
            <a:prstTxWarp prst="textNoShape">
              <a:avLst/>
            </a:prstTxWarp>
          </a:bodyPr>
          <a:lstStyle/>
          <a:p>
            <a:endParaRPr lang="de-CH" sz="500" dirty="0" smtClean="0"/>
          </a:p>
          <a:p>
            <a:pPr lvl="0">
              <a:defRPr/>
            </a:pPr>
            <a:r>
              <a:rPr lang="de-CH" sz="2000" b="1" dirty="0" smtClean="0"/>
              <a:t>Revisionspunkte: </a:t>
            </a:r>
          </a:p>
          <a:p>
            <a:pPr>
              <a:buFontTx/>
              <a:buChar char="-"/>
              <a:defRPr/>
            </a:pPr>
            <a:r>
              <a:rPr lang="de-CH" sz="2000" dirty="0" smtClean="0"/>
              <a:t>Unterscheidung Bewilligungspflichtig - Meldepflichtig.</a:t>
            </a:r>
          </a:p>
          <a:p>
            <a:pPr>
              <a:buFontTx/>
              <a:buChar char="-"/>
              <a:defRPr/>
            </a:pPr>
            <a:endParaRPr lang="de-CH" sz="600" dirty="0" smtClean="0"/>
          </a:p>
          <a:p>
            <a:pPr lvl="0">
              <a:buFontTx/>
              <a:buChar char="-"/>
              <a:defRPr/>
            </a:pPr>
            <a:r>
              <a:rPr lang="de-CH" sz="2000" u="sng" dirty="0" smtClean="0"/>
              <a:t>Bewilligungspflichtig</a:t>
            </a:r>
          </a:p>
          <a:p>
            <a:pPr lvl="0">
              <a:buNone/>
              <a:defRPr/>
            </a:pPr>
            <a:r>
              <a:rPr lang="de-CH" sz="2000" dirty="0" smtClean="0"/>
              <a:t>	Statt Aufzählung neue Systematik:</a:t>
            </a:r>
          </a:p>
          <a:p>
            <a:pPr lvl="1">
              <a:buFont typeface="Arial" pitchFamily="34" charset="0"/>
              <a:buChar char="•"/>
            </a:pPr>
            <a:r>
              <a:rPr lang="de-CH" sz="1500" dirty="0" smtClean="0"/>
              <a:t>Bundesgesetz über die universitären Medizinalberufe;</a:t>
            </a:r>
          </a:p>
          <a:p>
            <a:pPr lvl="1">
              <a:buFont typeface="Arial" pitchFamily="34" charset="0"/>
              <a:buChar char="•"/>
            </a:pPr>
            <a:r>
              <a:rPr lang="de-CH" sz="1500" dirty="0" smtClean="0"/>
              <a:t>Bundesgesetz über die Psychologieberufe;</a:t>
            </a:r>
          </a:p>
          <a:p>
            <a:pPr lvl="1">
              <a:buFont typeface="Arial" pitchFamily="34" charset="0"/>
              <a:buChar char="•"/>
            </a:pPr>
            <a:r>
              <a:rPr lang="de-CH" sz="1500" dirty="0" smtClean="0"/>
              <a:t>in der Krankenversicherungsgesetzgebung zur Gruppe der Leistungserbringer;</a:t>
            </a:r>
          </a:p>
          <a:p>
            <a:pPr lvl="1">
              <a:buFont typeface="Arial" pitchFamily="34" charset="0"/>
              <a:buChar char="•"/>
            </a:pPr>
            <a:r>
              <a:rPr lang="de-CH" sz="1500" dirty="0" smtClean="0"/>
              <a:t>im Nationalen Register der nicht-universitären Gesundheitsberufe (NAREG) und im Anhang der Interkantonalen Vereinbarung über die Anerkennung von Ausbildungsabschlüssen;</a:t>
            </a:r>
          </a:p>
          <a:p>
            <a:pPr lvl="1">
              <a:buFont typeface="Arial" pitchFamily="34" charset="0"/>
              <a:buChar char="•"/>
            </a:pPr>
            <a:r>
              <a:rPr lang="de-CH" sz="1500" dirty="0" smtClean="0"/>
              <a:t>gemäss übergeordnetem Recht bewilligungspflichtig oder in einem Register.</a:t>
            </a:r>
          </a:p>
          <a:p>
            <a:pPr lvl="0">
              <a:buFontTx/>
              <a:buChar char="-"/>
              <a:defRPr/>
            </a:pPr>
            <a:endParaRPr lang="de-CH" sz="2400" dirty="0" smtClean="0"/>
          </a:p>
        </p:txBody>
      </p:sp>
      <p:sp>
        <p:nvSpPr>
          <p:cNvPr id="8" name="Inhaltsplatzhalter 2"/>
          <p:cNvSpPr txBox="1">
            <a:spLocks/>
          </p:cNvSpPr>
          <p:nvPr/>
        </p:nvSpPr>
        <p:spPr bwMode="auto">
          <a:xfrm>
            <a:off x="1259632" y="1556792"/>
            <a:ext cx="7200900" cy="1080120"/>
          </a:xfrm>
          <a:prstGeom prst="rect">
            <a:avLst/>
          </a:prstGeom>
          <a:noFill/>
          <a:ln>
            <a:miter lim="800000"/>
            <a:headEnd/>
            <a:tailEnd/>
          </a:ln>
        </p:spPr>
        <p:txBody>
          <a:bodyPr vert="horz" wrap="square" lIns="91440" tIns="45720" rIns="91440" bIns="45720" numCol="1" anchor="t" anchorCtr="0" compatLnSpc="1">
            <a:prstTxWarp prst="textNoShape">
              <a:avLst/>
            </a:prstTxWarp>
          </a:bodyPr>
          <a:lstStyle/>
          <a:p>
            <a:pPr marL="342900" lvl="0" indent="-342900">
              <a:spcBef>
                <a:spcPct val="20000"/>
              </a:spcBef>
              <a:buFont typeface="Arial" charset="0"/>
              <a:buChar char="•"/>
              <a:defRPr/>
            </a:pPr>
            <a:r>
              <a:rPr lang="de-CH" sz="2000" b="1" dirty="0" smtClean="0">
                <a:latin typeface="Arial" pitchFamily="34" charset="0"/>
                <a:cs typeface="Arial" pitchFamily="34" charset="0"/>
              </a:rPr>
              <a:t>Problematik</a:t>
            </a:r>
            <a:r>
              <a:rPr kumimoji="0" lang="de-CH" sz="2000" b="1" i="0" u="none" strike="noStrike" kern="1200" cap="none" spc="0" normalizeH="0" baseline="0" noProof="0" dirty="0" smtClean="0">
                <a:ln>
                  <a:noFill/>
                </a:ln>
                <a:solidFill>
                  <a:schemeClr val="tx1"/>
                </a:solidFill>
                <a:effectLst/>
                <a:uLnTx/>
                <a:uFillTx/>
                <a:latin typeface="Arial" pitchFamily="34" charset="0"/>
                <a:ea typeface="+mn-ea"/>
                <a:cs typeface="Arial" pitchFamily="34" charset="0"/>
              </a:rPr>
              <a:t>: </a:t>
            </a:r>
            <a:r>
              <a:rPr kumimoji="0" lang="de-CH" sz="2000" i="0" u="none" strike="noStrike" kern="1200" cap="none" spc="0" normalizeH="0" baseline="0" noProof="0" dirty="0" smtClean="0">
                <a:ln>
                  <a:noFill/>
                </a:ln>
                <a:solidFill>
                  <a:schemeClr val="tx1"/>
                </a:solidFill>
                <a:effectLst/>
                <a:uLnTx/>
                <a:uFillTx/>
                <a:latin typeface="Arial" pitchFamily="34" charset="0"/>
                <a:ea typeface="+mn-ea"/>
                <a:cs typeface="Arial" pitchFamily="34" charset="0"/>
              </a:rPr>
              <a:t>Zu wenig Fachwissen für immer grössere</a:t>
            </a:r>
            <a:r>
              <a:rPr kumimoji="0" lang="de-CH" sz="2000" i="0" u="none" strike="noStrike" kern="1200" cap="none" spc="0" normalizeH="0" noProof="0" dirty="0" smtClean="0">
                <a:ln>
                  <a:noFill/>
                </a:ln>
                <a:solidFill>
                  <a:schemeClr val="tx1"/>
                </a:solidFill>
                <a:effectLst/>
                <a:uLnTx/>
                <a:uFillTx/>
                <a:latin typeface="Arial" pitchFamily="34" charset="0"/>
                <a:ea typeface="+mn-ea"/>
                <a:cs typeface="Arial" pitchFamily="34" charset="0"/>
              </a:rPr>
              <a:t> Anzahl Berufe und Ausbildungsmöglichkeiten</a:t>
            </a:r>
            <a:r>
              <a:rPr lang="de-CH" sz="2000" dirty="0" smtClean="0"/>
              <a:t>. </a:t>
            </a:r>
            <a:endParaRPr kumimoji="0" lang="de-CH" sz="2000" b="0" i="0" u="none" strike="noStrike" kern="1200" cap="none" spc="0" normalizeH="0" baseline="0" noProof="0" dirty="0" smtClean="0">
              <a:ln>
                <a:noFill/>
              </a:ln>
              <a:solidFill>
                <a:schemeClr val="tx1"/>
              </a:solidFill>
              <a:effectLst/>
              <a:uLnTx/>
              <a:uFillTx/>
              <a:latin typeface="Arial" pitchFamily="34" charset="0"/>
              <a:ea typeface="+mn-ea"/>
              <a:cs typeface="Arial" pitchFamily="34" charset="0"/>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liennummernplatzhalter 3"/>
          <p:cNvSpPr>
            <a:spLocks noGrp="1"/>
          </p:cNvSpPr>
          <p:nvPr>
            <p:ph type="sldNum" sz="quarter" idx="10"/>
          </p:nvPr>
        </p:nvSpPr>
        <p:spPr/>
        <p:txBody>
          <a:bodyPr/>
          <a:lstStyle/>
          <a:p>
            <a:pPr>
              <a:defRPr/>
            </a:pPr>
            <a:fld id="{B8DB477C-FAD1-4B1F-9BA9-13FADF150DFF}" type="slidenum">
              <a:rPr lang="de-CH" smtClean="0"/>
              <a:pPr>
                <a:defRPr/>
              </a:pPr>
              <a:t>13</a:t>
            </a:fld>
            <a:endParaRPr lang="de-CH" dirty="0"/>
          </a:p>
        </p:txBody>
      </p:sp>
      <p:sp>
        <p:nvSpPr>
          <p:cNvPr id="15362" name="Titel 1"/>
          <p:cNvSpPr>
            <a:spLocks noGrp="1"/>
          </p:cNvSpPr>
          <p:nvPr>
            <p:ph type="title"/>
          </p:nvPr>
        </p:nvSpPr>
        <p:spPr bwMode="auto">
          <a:xfrm>
            <a:off x="1071563" y="857250"/>
            <a:ext cx="7629525" cy="699542"/>
          </a:xfrm>
          <a:noFill/>
          <a:ln>
            <a:miter lim="800000"/>
            <a:headEnd/>
            <a:tailEnd/>
          </a:ln>
        </p:spPr>
        <p:txBody>
          <a:bodyPr vert="horz" wrap="square" lIns="91440" tIns="45720" rIns="91440" bIns="45720" numCol="1" anchor="t" anchorCtr="0" compatLnSpc="1">
            <a:prstTxWarp prst="textNoShape">
              <a:avLst/>
            </a:prstTxWarp>
          </a:bodyPr>
          <a:lstStyle/>
          <a:p>
            <a:pPr>
              <a:defRPr/>
            </a:pPr>
            <a:r>
              <a:rPr lang="de-CH" sz="3200" b="1" dirty="0" smtClean="0">
                <a:latin typeface="Arial" charset="0"/>
                <a:cs typeface="Arial" charset="0"/>
              </a:rPr>
              <a:t>Berufe des Gesundheitswesens</a:t>
            </a:r>
            <a:br>
              <a:rPr lang="de-CH" sz="3200" b="1" dirty="0" smtClean="0">
                <a:latin typeface="Arial" charset="0"/>
                <a:cs typeface="Arial" charset="0"/>
              </a:rPr>
            </a:br>
            <a:endParaRPr lang="de-CH" sz="3200" b="1" dirty="0" smtClean="0">
              <a:latin typeface="Arial" charset="0"/>
              <a:cs typeface="Arial" charset="0"/>
            </a:endParaRPr>
          </a:p>
        </p:txBody>
      </p:sp>
      <p:sp>
        <p:nvSpPr>
          <p:cNvPr id="5" name="Inhaltsplatzhalter 2"/>
          <p:cNvSpPr>
            <a:spLocks noGrp="1"/>
          </p:cNvSpPr>
          <p:nvPr>
            <p:ph idx="1"/>
          </p:nvPr>
        </p:nvSpPr>
        <p:spPr bwMode="auto">
          <a:xfrm>
            <a:off x="1331640" y="1700808"/>
            <a:ext cx="7200900" cy="4176464"/>
          </a:xfrm>
          <a:noFill/>
          <a:ln>
            <a:miter lim="800000"/>
            <a:headEnd/>
            <a:tailEnd/>
          </a:ln>
        </p:spPr>
        <p:txBody>
          <a:bodyPr vert="horz" wrap="square" lIns="91440" tIns="45720" rIns="91440" bIns="45720" numCol="1" anchor="t" anchorCtr="0" compatLnSpc="1">
            <a:prstTxWarp prst="textNoShape">
              <a:avLst/>
            </a:prstTxWarp>
          </a:bodyPr>
          <a:lstStyle/>
          <a:p>
            <a:endParaRPr lang="de-CH" sz="500" dirty="0" smtClean="0"/>
          </a:p>
          <a:p>
            <a:pPr lvl="0">
              <a:defRPr/>
            </a:pPr>
            <a:r>
              <a:rPr lang="de-CH" sz="2000" b="1" dirty="0" smtClean="0"/>
              <a:t>Revisionspunkte: </a:t>
            </a:r>
          </a:p>
          <a:p>
            <a:pPr>
              <a:buFontTx/>
              <a:buChar char="-"/>
            </a:pPr>
            <a:r>
              <a:rPr lang="de-CH" sz="2000" dirty="0" smtClean="0"/>
              <a:t>Ausnahmen von der Bewilligungspflicht, </a:t>
            </a:r>
            <a:r>
              <a:rPr lang="de-CH" sz="2000" dirty="0" err="1" smtClean="0"/>
              <a:t>Bewilligungs-voraussetzungen</a:t>
            </a:r>
            <a:r>
              <a:rPr lang="de-CH" sz="2000" dirty="0" smtClean="0"/>
              <a:t>, Entzug sowie Erlöschen der Bewilligung direkt auf Gesetzesstufe = moderner Ansatz aller neuer GG</a:t>
            </a:r>
          </a:p>
          <a:p>
            <a:pPr>
              <a:buNone/>
            </a:pPr>
            <a:endParaRPr lang="de-CH" sz="2000" dirty="0" smtClean="0"/>
          </a:p>
          <a:p>
            <a:pPr>
              <a:buNone/>
            </a:pPr>
            <a:r>
              <a:rPr lang="de-CH" sz="2000" dirty="0" smtClean="0"/>
              <a:t>- 	</a:t>
            </a:r>
            <a:r>
              <a:rPr lang="de-CH" sz="2000" u="sng" dirty="0" smtClean="0"/>
              <a:t>Meldepflichtig</a:t>
            </a:r>
          </a:p>
          <a:p>
            <a:pPr>
              <a:buNone/>
            </a:pPr>
            <a:r>
              <a:rPr lang="de-CH" sz="2000" dirty="0" smtClean="0"/>
              <a:t>	Bewilligungsfreie Tätigkeiten unterstehen ebenfalls der Aufsicht des FD, sofern sie gewerbsmässig ausgeübt werden. Sie sind gegenüber dem FD sowie den übrigen für den Bereich des Gesundheitswesens zuständigen kantonalen Behörden auskunfts- und meldepflichtig. </a:t>
            </a:r>
          </a:p>
          <a:p>
            <a:pPr lvl="0">
              <a:buFontTx/>
              <a:buChar char="-"/>
              <a:defRPr/>
            </a:pPr>
            <a:endParaRPr lang="de-CH" sz="2000" dirty="0" smtClean="0"/>
          </a:p>
          <a:p>
            <a:pPr lvl="0">
              <a:buNone/>
              <a:defRPr/>
            </a:pPr>
            <a:endParaRPr lang="de-CH" sz="2000" dirty="0" smtClean="0"/>
          </a:p>
          <a:p>
            <a:pPr lvl="0">
              <a:buFontTx/>
              <a:buChar char="-"/>
              <a:defRPr/>
            </a:pPr>
            <a:endParaRPr lang="de-CH" sz="2400" dirty="0" smtClean="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liennummernplatzhalter 3"/>
          <p:cNvSpPr>
            <a:spLocks noGrp="1"/>
          </p:cNvSpPr>
          <p:nvPr>
            <p:ph type="sldNum" sz="quarter" idx="10"/>
          </p:nvPr>
        </p:nvSpPr>
        <p:spPr/>
        <p:txBody>
          <a:bodyPr/>
          <a:lstStyle/>
          <a:p>
            <a:pPr>
              <a:defRPr/>
            </a:pPr>
            <a:fld id="{B8DB477C-FAD1-4B1F-9BA9-13FADF150DFF}" type="slidenum">
              <a:rPr lang="de-CH" smtClean="0"/>
              <a:pPr>
                <a:defRPr/>
              </a:pPr>
              <a:t>14</a:t>
            </a:fld>
            <a:endParaRPr lang="de-CH" dirty="0"/>
          </a:p>
        </p:txBody>
      </p:sp>
      <p:sp>
        <p:nvSpPr>
          <p:cNvPr id="15362" name="Titel 1"/>
          <p:cNvSpPr>
            <a:spLocks noGrp="1"/>
          </p:cNvSpPr>
          <p:nvPr>
            <p:ph type="title"/>
          </p:nvPr>
        </p:nvSpPr>
        <p:spPr bwMode="auto">
          <a:xfrm>
            <a:off x="1115616" y="620688"/>
            <a:ext cx="7629525" cy="699542"/>
          </a:xfrm>
          <a:noFill/>
          <a:ln>
            <a:miter lim="800000"/>
            <a:headEnd/>
            <a:tailEnd/>
          </a:ln>
        </p:spPr>
        <p:txBody>
          <a:bodyPr vert="horz" wrap="square" lIns="91440" tIns="45720" rIns="91440" bIns="45720" numCol="1" anchor="t" anchorCtr="0" compatLnSpc="1">
            <a:prstTxWarp prst="textNoShape">
              <a:avLst/>
            </a:prstTxWarp>
          </a:bodyPr>
          <a:lstStyle/>
          <a:p>
            <a:pPr>
              <a:defRPr/>
            </a:pPr>
            <a:r>
              <a:rPr lang="de-CH" sz="3200" b="1" dirty="0" smtClean="0">
                <a:latin typeface="Arial" charset="0"/>
                <a:cs typeface="Arial" charset="0"/>
              </a:rPr>
              <a:t>Rechte und Pflichten bei der Berufsausübung</a:t>
            </a:r>
          </a:p>
        </p:txBody>
      </p:sp>
      <p:sp>
        <p:nvSpPr>
          <p:cNvPr id="5" name="Inhaltsplatzhalter 2"/>
          <p:cNvSpPr>
            <a:spLocks noGrp="1"/>
          </p:cNvSpPr>
          <p:nvPr>
            <p:ph idx="1"/>
          </p:nvPr>
        </p:nvSpPr>
        <p:spPr bwMode="auto">
          <a:xfrm>
            <a:off x="1331640" y="2636912"/>
            <a:ext cx="7200900" cy="3744416"/>
          </a:xfrm>
          <a:noFill/>
          <a:ln>
            <a:miter lim="800000"/>
            <a:headEnd/>
            <a:tailEnd/>
          </a:ln>
        </p:spPr>
        <p:txBody>
          <a:bodyPr vert="horz" wrap="square" lIns="91440" tIns="45720" rIns="91440" bIns="45720" numCol="1" anchor="t" anchorCtr="0" compatLnSpc="1">
            <a:prstTxWarp prst="textNoShape">
              <a:avLst/>
            </a:prstTxWarp>
          </a:bodyPr>
          <a:lstStyle/>
          <a:p>
            <a:endParaRPr lang="de-CH" sz="500" dirty="0" smtClean="0"/>
          </a:p>
          <a:p>
            <a:pPr lvl="0">
              <a:defRPr/>
            </a:pPr>
            <a:r>
              <a:rPr lang="de-CH" sz="2000" b="1" dirty="0" smtClean="0"/>
              <a:t>Revisionspunkte: </a:t>
            </a:r>
          </a:p>
          <a:p>
            <a:pPr>
              <a:buFontTx/>
              <a:buChar char="-"/>
              <a:defRPr/>
            </a:pPr>
            <a:r>
              <a:rPr lang="de-CH" sz="2000" dirty="0" smtClean="0"/>
              <a:t>Gelten für alle (nicht nur für Bewilligungspflichtige).</a:t>
            </a:r>
          </a:p>
          <a:p>
            <a:pPr>
              <a:buFontTx/>
              <a:buChar char="-"/>
              <a:defRPr/>
            </a:pPr>
            <a:r>
              <a:rPr lang="de-CH" sz="2000" dirty="0" smtClean="0"/>
              <a:t>Meldepflichten und –rechte: vorgesehene Änderung des Zivilgesetzbuches bereits berücksichtigen. 	Paradigmenwechsel: Immer stärker weg von der 	Meldepflicht, hin zum Melderecht. </a:t>
            </a:r>
          </a:p>
          <a:p>
            <a:pPr>
              <a:buFontTx/>
              <a:buChar char="-"/>
              <a:defRPr/>
            </a:pPr>
            <a:r>
              <a:rPr lang="de-CH" sz="2000" dirty="0" smtClean="0"/>
              <a:t>Amtliche Verrichtungen: Allenfalls Zusammenarbeit mit Zürich oder freiwillige Gruppe von Ärztinnen / Ärzten aus OW. Gesetzliche Grundlage als „Rückfall-Sicherheit“ dringend nötig. </a:t>
            </a:r>
          </a:p>
        </p:txBody>
      </p:sp>
      <p:sp>
        <p:nvSpPr>
          <p:cNvPr id="8" name="Inhaltsplatzhalter 2"/>
          <p:cNvSpPr txBox="1">
            <a:spLocks/>
          </p:cNvSpPr>
          <p:nvPr/>
        </p:nvSpPr>
        <p:spPr bwMode="auto">
          <a:xfrm>
            <a:off x="1187624" y="1844824"/>
            <a:ext cx="7200900" cy="1080120"/>
          </a:xfrm>
          <a:prstGeom prst="rect">
            <a:avLst/>
          </a:prstGeom>
          <a:noFill/>
          <a:ln>
            <a:miter lim="800000"/>
            <a:headEnd/>
            <a:tailEnd/>
          </a:ln>
        </p:spPr>
        <p:txBody>
          <a:bodyPr vert="horz" wrap="square" lIns="91440" tIns="45720" rIns="91440" bIns="45720" numCol="1" anchor="t" anchorCtr="0" compatLnSpc="1">
            <a:prstTxWarp prst="textNoShape">
              <a:avLst/>
            </a:prstTxWarp>
          </a:bodyPr>
          <a:lstStyle/>
          <a:p>
            <a:pPr marL="342900" lvl="0" indent="-342900">
              <a:spcBef>
                <a:spcPct val="20000"/>
              </a:spcBef>
              <a:buFont typeface="Arial" charset="0"/>
              <a:buChar char="•"/>
              <a:defRPr/>
            </a:pPr>
            <a:r>
              <a:rPr lang="de-CH" sz="2000" b="1" dirty="0" smtClean="0">
                <a:latin typeface="Arial" pitchFamily="34" charset="0"/>
                <a:cs typeface="Arial" pitchFamily="34" charset="0"/>
              </a:rPr>
              <a:t>Problematik</a:t>
            </a:r>
            <a:r>
              <a:rPr kumimoji="0" lang="de-CH" sz="2000" b="1" i="0" u="none" strike="noStrike" kern="1200" cap="none" spc="0" normalizeH="0" baseline="0" noProof="0" dirty="0" smtClean="0">
                <a:ln>
                  <a:noFill/>
                </a:ln>
                <a:solidFill>
                  <a:schemeClr val="tx1"/>
                </a:solidFill>
                <a:effectLst/>
                <a:uLnTx/>
                <a:uFillTx/>
                <a:latin typeface="Arial" pitchFamily="34" charset="0"/>
                <a:ea typeface="+mn-ea"/>
                <a:cs typeface="Arial" pitchFamily="34" charset="0"/>
              </a:rPr>
              <a:t>: </a:t>
            </a:r>
            <a:r>
              <a:rPr kumimoji="0" lang="de-CH" sz="2000" i="0" u="none" strike="noStrike" kern="1200" cap="none" spc="0" normalizeH="0" baseline="0" noProof="0" dirty="0" smtClean="0">
                <a:ln>
                  <a:noFill/>
                </a:ln>
                <a:solidFill>
                  <a:schemeClr val="tx1"/>
                </a:solidFill>
                <a:effectLst/>
                <a:uLnTx/>
                <a:uFillTx/>
                <a:latin typeface="Arial" pitchFamily="34" charset="0"/>
                <a:ea typeface="+mn-ea"/>
                <a:cs typeface="Arial" pitchFamily="34" charset="0"/>
              </a:rPr>
              <a:t>Entsprechen</a:t>
            </a:r>
            <a:r>
              <a:rPr kumimoji="0" lang="de-CH" sz="2000" i="0" u="none" strike="noStrike" kern="1200" cap="none" spc="0" normalizeH="0" noProof="0" dirty="0" smtClean="0">
                <a:ln>
                  <a:noFill/>
                </a:ln>
                <a:solidFill>
                  <a:schemeClr val="tx1"/>
                </a:solidFill>
                <a:effectLst/>
                <a:uLnTx/>
                <a:uFillTx/>
                <a:latin typeface="Arial" pitchFamily="34" charset="0"/>
                <a:ea typeface="+mn-ea"/>
                <a:cs typeface="Arial" pitchFamily="34" charset="0"/>
              </a:rPr>
              <a:t> nicht mehr aktuellen Herausforderungen und übergeordnetem Recht</a:t>
            </a:r>
            <a:r>
              <a:rPr lang="de-CH" sz="2000" dirty="0" smtClean="0"/>
              <a:t>. </a:t>
            </a:r>
            <a:endParaRPr kumimoji="0" lang="de-CH" sz="2000" i="0" u="none" strike="noStrike" kern="1200" cap="none" spc="0" normalizeH="0" baseline="0" noProof="0" dirty="0" smtClean="0">
              <a:ln>
                <a:noFill/>
              </a:ln>
              <a:solidFill>
                <a:schemeClr val="tx1"/>
              </a:solidFill>
              <a:effectLst/>
              <a:uLnTx/>
              <a:uFillTx/>
              <a:latin typeface="Arial" pitchFamily="34" charset="0"/>
              <a:ea typeface="+mn-ea"/>
              <a:cs typeface="Arial" pitchFamily="34" charset="0"/>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liennummernplatzhalter 3"/>
          <p:cNvSpPr>
            <a:spLocks noGrp="1"/>
          </p:cNvSpPr>
          <p:nvPr>
            <p:ph type="sldNum" sz="quarter" idx="10"/>
          </p:nvPr>
        </p:nvSpPr>
        <p:spPr/>
        <p:txBody>
          <a:bodyPr/>
          <a:lstStyle/>
          <a:p>
            <a:pPr>
              <a:defRPr/>
            </a:pPr>
            <a:fld id="{B8DB477C-FAD1-4B1F-9BA9-13FADF150DFF}" type="slidenum">
              <a:rPr lang="de-CH" smtClean="0"/>
              <a:pPr>
                <a:defRPr/>
              </a:pPr>
              <a:t>15</a:t>
            </a:fld>
            <a:endParaRPr lang="de-CH" dirty="0"/>
          </a:p>
        </p:txBody>
      </p:sp>
      <p:sp>
        <p:nvSpPr>
          <p:cNvPr id="15362" name="Titel 1"/>
          <p:cNvSpPr>
            <a:spLocks noGrp="1"/>
          </p:cNvSpPr>
          <p:nvPr>
            <p:ph type="title"/>
          </p:nvPr>
        </p:nvSpPr>
        <p:spPr bwMode="auto">
          <a:xfrm>
            <a:off x="1071563" y="857250"/>
            <a:ext cx="7629525" cy="699542"/>
          </a:xfrm>
          <a:noFill/>
          <a:ln>
            <a:miter lim="800000"/>
            <a:headEnd/>
            <a:tailEnd/>
          </a:ln>
        </p:spPr>
        <p:txBody>
          <a:bodyPr vert="horz" wrap="square" lIns="91440" tIns="45720" rIns="91440" bIns="45720" numCol="1" anchor="t" anchorCtr="0" compatLnSpc="1">
            <a:prstTxWarp prst="textNoShape">
              <a:avLst/>
            </a:prstTxWarp>
          </a:bodyPr>
          <a:lstStyle/>
          <a:p>
            <a:pPr>
              <a:defRPr/>
            </a:pPr>
            <a:r>
              <a:rPr lang="de-CH" sz="3200" b="1" dirty="0" smtClean="0">
                <a:latin typeface="Arial" charset="0"/>
                <a:cs typeface="Arial" charset="0"/>
              </a:rPr>
              <a:t>Rechte und Pflichten bei der Berufsausübung</a:t>
            </a:r>
          </a:p>
        </p:txBody>
      </p:sp>
      <p:sp>
        <p:nvSpPr>
          <p:cNvPr id="5" name="Inhaltsplatzhalter 2"/>
          <p:cNvSpPr>
            <a:spLocks noGrp="1"/>
          </p:cNvSpPr>
          <p:nvPr>
            <p:ph idx="1"/>
          </p:nvPr>
        </p:nvSpPr>
        <p:spPr bwMode="auto">
          <a:xfrm>
            <a:off x="1331640" y="2132856"/>
            <a:ext cx="7200900" cy="3528392"/>
          </a:xfrm>
          <a:noFill/>
          <a:ln>
            <a:miter lim="800000"/>
            <a:headEnd/>
            <a:tailEnd/>
          </a:ln>
        </p:spPr>
        <p:txBody>
          <a:bodyPr vert="horz" wrap="square" lIns="91440" tIns="45720" rIns="91440" bIns="45720" numCol="1" anchor="t" anchorCtr="0" compatLnSpc="1">
            <a:prstTxWarp prst="textNoShape">
              <a:avLst/>
            </a:prstTxWarp>
          </a:bodyPr>
          <a:lstStyle/>
          <a:p>
            <a:endParaRPr lang="de-CH" sz="500" dirty="0" smtClean="0"/>
          </a:p>
          <a:p>
            <a:pPr lvl="0">
              <a:defRPr/>
            </a:pPr>
            <a:r>
              <a:rPr lang="de-CH" sz="2000" b="1" dirty="0" smtClean="0"/>
              <a:t>Revisionspunkte: </a:t>
            </a:r>
          </a:p>
          <a:p>
            <a:pPr>
              <a:buFontTx/>
              <a:buChar char="-"/>
            </a:pPr>
            <a:r>
              <a:rPr lang="de-CH" sz="2000" dirty="0" smtClean="0"/>
              <a:t>Notfalldienst: Ärzte, Zahnärzte und Tierärzte mit Berufsausübungsbewilligung sind zur Mitarbeit verpflichtet.</a:t>
            </a:r>
          </a:p>
          <a:p>
            <a:pPr>
              <a:buNone/>
            </a:pPr>
            <a:r>
              <a:rPr lang="de-CH" sz="2000" dirty="0" smtClean="0"/>
              <a:t>	(zweckgebundene Ersatzabgabe bei Befreiung).</a:t>
            </a:r>
          </a:p>
          <a:p>
            <a:pPr>
              <a:buFontTx/>
              <a:buChar char="-"/>
            </a:pPr>
            <a:r>
              <a:rPr lang="de-CH" sz="2000" dirty="0" smtClean="0"/>
              <a:t>Entschädigung der beauftragten Gesellschaften für die Organisation des Notfalldiensts.</a:t>
            </a:r>
          </a:p>
          <a:p>
            <a:pPr>
              <a:buNone/>
            </a:pPr>
            <a:r>
              <a:rPr lang="de-CH" sz="2000" dirty="0" smtClean="0"/>
              <a:t>		</a:t>
            </a:r>
          </a:p>
          <a:p>
            <a:pPr lvl="0">
              <a:buFontTx/>
              <a:buChar char="-"/>
              <a:defRPr/>
            </a:pPr>
            <a:endParaRPr lang="de-CH" sz="2000" dirty="0" smtClean="0"/>
          </a:p>
          <a:p>
            <a:pPr lvl="0">
              <a:buNone/>
              <a:defRPr/>
            </a:pPr>
            <a:endParaRPr lang="de-CH" sz="2000" dirty="0" smtClean="0"/>
          </a:p>
          <a:p>
            <a:pPr lvl="0">
              <a:buFontTx/>
              <a:buChar char="-"/>
              <a:defRPr/>
            </a:pPr>
            <a:endParaRPr lang="de-CH" sz="2400" dirty="0" smtClean="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liennummernplatzhalter 3"/>
          <p:cNvSpPr>
            <a:spLocks noGrp="1"/>
          </p:cNvSpPr>
          <p:nvPr>
            <p:ph type="sldNum" sz="quarter" idx="10"/>
          </p:nvPr>
        </p:nvSpPr>
        <p:spPr/>
        <p:txBody>
          <a:bodyPr/>
          <a:lstStyle/>
          <a:p>
            <a:pPr>
              <a:defRPr/>
            </a:pPr>
            <a:fld id="{B8DB477C-FAD1-4B1F-9BA9-13FADF150DFF}" type="slidenum">
              <a:rPr lang="de-CH" smtClean="0"/>
              <a:pPr>
                <a:defRPr/>
              </a:pPr>
              <a:t>16</a:t>
            </a:fld>
            <a:endParaRPr lang="de-CH" dirty="0"/>
          </a:p>
        </p:txBody>
      </p:sp>
      <p:sp>
        <p:nvSpPr>
          <p:cNvPr id="15362" name="Titel 1"/>
          <p:cNvSpPr>
            <a:spLocks noGrp="1"/>
          </p:cNvSpPr>
          <p:nvPr>
            <p:ph type="title"/>
          </p:nvPr>
        </p:nvSpPr>
        <p:spPr bwMode="auto">
          <a:xfrm>
            <a:off x="1071563" y="857250"/>
            <a:ext cx="7629525" cy="699542"/>
          </a:xfrm>
          <a:noFill/>
          <a:ln>
            <a:miter lim="800000"/>
            <a:headEnd/>
            <a:tailEnd/>
          </a:ln>
        </p:spPr>
        <p:txBody>
          <a:bodyPr vert="horz" wrap="square" lIns="91440" tIns="45720" rIns="91440" bIns="45720" numCol="1" anchor="t" anchorCtr="0" compatLnSpc="1">
            <a:prstTxWarp prst="textNoShape">
              <a:avLst/>
            </a:prstTxWarp>
          </a:bodyPr>
          <a:lstStyle/>
          <a:p>
            <a:pPr>
              <a:defRPr/>
            </a:pPr>
            <a:r>
              <a:rPr lang="de-CH" sz="3200" b="1" dirty="0" smtClean="0">
                <a:latin typeface="Arial" charset="0"/>
                <a:cs typeface="Arial" charset="0"/>
              </a:rPr>
              <a:t>Bewilligungspflichtige Einrichtungen</a:t>
            </a:r>
          </a:p>
        </p:txBody>
      </p:sp>
      <p:sp>
        <p:nvSpPr>
          <p:cNvPr id="5" name="Inhaltsplatzhalter 2"/>
          <p:cNvSpPr>
            <a:spLocks noGrp="1"/>
          </p:cNvSpPr>
          <p:nvPr>
            <p:ph idx="1"/>
          </p:nvPr>
        </p:nvSpPr>
        <p:spPr bwMode="auto">
          <a:xfrm>
            <a:off x="1331640" y="2564904"/>
            <a:ext cx="7200900" cy="2952328"/>
          </a:xfrm>
          <a:noFill/>
          <a:ln>
            <a:miter lim="800000"/>
            <a:headEnd/>
            <a:tailEnd/>
          </a:ln>
        </p:spPr>
        <p:txBody>
          <a:bodyPr vert="horz" wrap="square" lIns="91440" tIns="45720" rIns="91440" bIns="45720" numCol="1" anchor="t" anchorCtr="0" compatLnSpc="1">
            <a:prstTxWarp prst="textNoShape">
              <a:avLst/>
            </a:prstTxWarp>
          </a:bodyPr>
          <a:lstStyle/>
          <a:p>
            <a:endParaRPr lang="de-CH" sz="500" dirty="0" smtClean="0"/>
          </a:p>
          <a:p>
            <a:pPr lvl="0">
              <a:defRPr/>
            </a:pPr>
            <a:r>
              <a:rPr lang="de-CH" sz="2000" b="1" dirty="0" smtClean="0"/>
              <a:t>Revisionspunkte: </a:t>
            </a:r>
          </a:p>
          <a:p>
            <a:pPr>
              <a:buFontTx/>
              <a:buChar char="-"/>
              <a:defRPr/>
            </a:pPr>
            <a:r>
              <a:rPr lang="de-CH" sz="2000" dirty="0" smtClean="0"/>
              <a:t>Regelung auch für Institutionen, die von juristischen Personen getragen werden.</a:t>
            </a:r>
          </a:p>
          <a:p>
            <a:pPr>
              <a:buFontTx/>
              <a:buChar char="-"/>
              <a:defRPr/>
            </a:pPr>
            <a:r>
              <a:rPr lang="de-CH" sz="2000" dirty="0" smtClean="0"/>
              <a:t>Betrieb von Einrichtungen, die bewilligungspflichtige Leistungen erbringen, stehen unter Bewilligungspflicht (daran sind Voraussetzungen gebunden).</a:t>
            </a:r>
          </a:p>
          <a:p>
            <a:pPr>
              <a:buFontTx/>
              <a:buChar char="-"/>
              <a:defRPr/>
            </a:pPr>
            <a:r>
              <a:rPr lang="de-CH" sz="2000" dirty="0" smtClean="0"/>
              <a:t>Bewilligungspflichtige Berufe und Einrichtungen bilden neu eine einzige AB (nicht mehr VO).</a:t>
            </a:r>
          </a:p>
          <a:p>
            <a:pPr lvl="0">
              <a:buNone/>
              <a:defRPr/>
            </a:pPr>
            <a:endParaRPr lang="de-CH" sz="2400" dirty="0" smtClean="0"/>
          </a:p>
        </p:txBody>
      </p:sp>
      <p:sp>
        <p:nvSpPr>
          <p:cNvPr id="8" name="Inhaltsplatzhalter 2"/>
          <p:cNvSpPr txBox="1">
            <a:spLocks/>
          </p:cNvSpPr>
          <p:nvPr/>
        </p:nvSpPr>
        <p:spPr bwMode="auto">
          <a:xfrm>
            <a:off x="1259632" y="1700808"/>
            <a:ext cx="7200900" cy="1080120"/>
          </a:xfrm>
          <a:prstGeom prst="rect">
            <a:avLst/>
          </a:prstGeom>
          <a:noFill/>
          <a:ln>
            <a:miter lim="800000"/>
            <a:headEnd/>
            <a:tailEnd/>
          </a:ln>
        </p:spPr>
        <p:txBody>
          <a:bodyPr vert="horz" wrap="square" lIns="91440" tIns="45720" rIns="91440" bIns="45720" numCol="1" anchor="t" anchorCtr="0" compatLnSpc="1">
            <a:prstTxWarp prst="textNoShape">
              <a:avLst/>
            </a:prstTxWarp>
          </a:bodyPr>
          <a:lstStyle/>
          <a:p>
            <a:pPr marL="342900" lvl="0" indent="-342900">
              <a:spcBef>
                <a:spcPct val="20000"/>
              </a:spcBef>
              <a:buFont typeface="Arial" charset="0"/>
              <a:buChar char="•"/>
              <a:defRPr/>
            </a:pPr>
            <a:r>
              <a:rPr lang="de-CH" sz="2000" b="1" dirty="0" smtClean="0">
                <a:latin typeface="Arial" pitchFamily="34" charset="0"/>
                <a:cs typeface="Arial" pitchFamily="34" charset="0"/>
              </a:rPr>
              <a:t>Problematik</a:t>
            </a:r>
            <a:r>
              <a:rPr kumimoji="0" lang="de-CH" sz="2000" b="1" i="0" u="none" strike="noStrike" kern="1200" cap="none" spc="0" normalizeH="0" baseline="0" noProof="0" dirty="0" smtClean="0">
                <a:ln>
                  <a:noFill/>
                </a:ln>
                <a:solidFill>
                  <a:schemeClr val="tx1"/>
                </a:solidFill>
                <a:effectLst/>
                <a:uLnTx/>
                <a:uFillTx/>
                <a:latin typeface="Arial" pitchFamily="34" charset="0"/>
                <a:ea typeface="+mn-ea"/>
                <a:cs typeface="Arial" pitchFamily="34" charset="0"/>
              </a:rPr>
              <a:t>: </a:t>
            </a:r>
            <a:r>
              <a:rPr lang="de-CH" sz="2000" dirty="0" smtClean="0"/>
              <a:t>Gesundheitsgesetz ist auf das Modell privater Einzelpraxen fokussiert.</a:t>
            </a:r>
            <a:endParaRPr kumimoji="0" lang="de-CH" sz="2000" b="0" i="0" u="none" strike="noStrike" kern="1200" cap="none" spc="0" normalizeH="0" baseline="0" noProof="0" dirty="0" smtClean="0">
              <a:ln>
                <a:noFill/>
              </a:ln>
              <a:solidFill>
                <a:schemeClr val="tx1"/>
              </a:solidFill>
              <a:effectLst/>
              <a:uLnTx/>
              <a:uFillTx/>
              <a:latin typeface="Arial" pitchFamily="34" charset="0"/>
              <a:ea typeface="+mn-ea"/>
              <a:cs typeface="Arial" pitchFamily="34" charset="0"/>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liennummernplatzhalter 3"/>
          <p:cNvSpPr>
            <a:spLocks noGrp="1"/>
          </p:cNvSpPr>
          <p:nvPr>
            <p:ph type="sldNum" sz="quarter" idx="10"/>
          </p:nvPr>
        </p:nvSpPr>
        <p:spPr/>
        <p:txBody>
          <a:bodyPr/>
          <a:lstStyle/>
          <a:p>
            <a:pPr>
              <a:defRPr/>
            </a:pPr>
            <a:fld id="{B8DB477C-FAD1-4B1F-9BA9-13FADF150DFF}" type="slidenum">
              <a:rPr lang="de-CH" smtClean="0"/>
              <a:pPr>
                <a:defRPr/>
              </a:pPr>
              <a:t>17</a:t>
            </a:fld>
            <a:endParaRPr lang="de-CH" dirty="0"/>
          </a:p>
        </p:txBody>
      </p:sp>
      <p:sp>
        <p:nvSpPr>
          <p:cNvPr id="15362" name="Titel 1"/>
          <p:cNvSpPr>
            <a:spLocks noGrp="1"/>
          </p:cNvSpPr>
          <p:nvPr>
            <p:ph type="title"/>
          </p:nvPr>
        </p:nvSpPr>
        <p:spPr bwMode="auto">
          <a:xfrm>
            <a:off x="1071563" y="857250"/>
            <a:ext cx="7629525" cy="699542"/>
          </a:xfrm>
          <a:noFill/>
          <a:ln>
            <a:miter lim="800000"/>
            <a:headEnd/>
            <a:tailEnd/>
          </a:ln>
        </p:spPr>
        <p:txBody>
          <a:bodyPr vert="horz" wrap="square" lIns="91440" tIns="45720" rIns="91440" bIns="45720" numCol="1" anchor="t" anchorCtr="0" compatLnSpc="1">
            <a:prstTxWarp prst="textNoShape">
              <a:avLst/>
            </a:prstTxWarp>
          </a:bodyPr>
          <a:lstStyle/>
          <a:p>
            <a:pPr>
              <a:defRPr/>
            </a:pPr>
            <a:r>
              <a:rPr lang="de-CH" sz="3200" b="1" dirty="0" smtClean="0">
                <a:latin typeface="Arial" charset="0"/>
                <a:cs typeface="Arial" charset="0"/>
              </a:rPr>
              <a:t>Rechte und Pflichten der Patienten</a:t>
            </a:r>
          </a:p>
        </p:txBody>
      </p:sp>
      <p:sp>
        <p:nvSpPr>
          <p:cNvPr id="5" name="Inhaltsplatzhalter 2"/>
          <p:cNvSpPr>
            <a:spLocks noGrp="1"/>
          </p:cNvSpPr>
          <p:nvPr>
            <p:ph idx="1"/>
          </p:nvPr>
        </p:nvSpPr>
        <p:spPr bwMode="auto">
          <a:xfrm>
            <a:off x="1331640" y="2564904"/>
            <a:ext cx="7344816" cy="3240360"/>
          </a:xfrm>
          <a:noFill/>
          <a:ln>
            <a:miter lim="800000"/>
            <a:headEnd/>
            <a:tailEnd/>
          </a:ln>
        </p:spPr>
        <p:txBody>
          <a:bodyPr vert="horz" wrap="square" lIns="91440" tIns="45720" rIns="91440" bIns="45720" numCol="1" anchor="t" anchorCtr="0" compatLnSpc="1">
            <a:prstTxWarp prst="textNoShape">
              <a:avLst/>
            </a:prstTxWarp>
          </a:bodyPr>
          <a:lstStyle/>
          <a:p>
            <a:endParaRPr lang="de-CH" sz="500" dirty="0" smtClean="0"/>
          </a:p>
          <a:p>
            <a:pPr lvl="0">
              <a:defRPr/>
            </a:pPr>
            <a:r>
              <a:rPr lang="de-CH" sz="2000" b="1" dirty="0" smtClean="0"/>
              <a:t>Revisionspunkte: </a:t>
            </a:r>
          </a:p>
          <a:p>
            <a:pPr>
              <a:buFontTx/>
              <a:buChar char="-"/>
              <a:defRPr/>
            </a:pPr>
            <a:r>
              <a:rPr lang="de-CH" sz="2000" dirty="0" smtClean="0"/>
              <a:t>Nicht mehr auf Stufe Verordnung, sondern direkt in Gesetz.</a:t>
            </a:r>
          </a:p>
          <a:p>
            <a:pPr>
              <a:buFontTx/>
              <a:buChar char="-"/>
              <a:defRPr/>
            </a:pPr>
            <a:r>
              <a:rPr lang="de-CH" sz="2000" dirty="0" smtClean="0"/>
              <a:t>Palliative Care.</a:t>
            </a:r>
          </a:p>
          <a:p>
            <a:pPr>
              <a:buFontTx/>
              <a:buChar char="-"/>
              <a:defRPr/>
            </a:pPr>
            <a:r>
              <a:rPr lang="de-CH" sz="2000" dirty="0" smtClean="0"/>
              <a:t>Neues Kindes- und Erwachsenenschutzrecht;</a:t>
            </a:r>
            <a:br>
              <a:rPr lang="de-CH" sz="2000" dirty="0" smtClean="0"/>
            </a:br>
            <a:r>
              <a:rPr lang="de-CH" sz="2000" dirty="0" err="1" smtClean="0"/>
              <a:t>z.B</a:t>
            </a:r>
            <a:r>
              <a:rPr lang="de-CH" sz="2000" dirty="0" smtClean="0"/>
              <a:t>. Patientenverfügung, Zwangsmassnahmen, Aufklärung, Aufzeichnung, Einsichtsrechte etc.</a:t>
            </a:r>
            <a:br>
              <a:rPr lang="de-CH" sz="2000" dirty="0" smtClean="0"/>
            </a:br>
            <a:r>
              <a:rPr lang="de-CH" sz="2000" dirty="0" smtClean="0"/>
              <a:t>(Fremdänderung Zwangsernährung in Gefängnis).</a:t>
            </a:r>
          </a:p>
          <a:p>
            <a:pPr>
              <a:buFontTx/>
              <a:buChar char="-"/>
              <a:defRPr/>
            </a:pPr>
            <a:r>
              <a:rPr lang="de-CH" sz="2000" dirty="0" smtClean="0"/>
              <a:t>Forschung, Fortpflanzung, Transplantation und </a:t>
            </a:r>
            <a:r>
              <a:rPr lang="de-CH" sz="2000" smtClean="0"/>
              <a:t>Obduktion mit  </a:t>
            </a:r>
            <a:r>
              <a:rPr lang="de-CH" sz="2000" dirty="0" smtClean="0"/>
              <a:t>Anpassungen an Bundesrecht.</a:t>
            </a:r>
          </a:p>
        </p:txBody>
      </p:sp>
      <p:sp>
        <p:nvSpPr>
          <p:cNvPr id="8" name="Inhaltsplatzhalter 2"/>
          <p:cNvSpPr txBox="1">
            <a:spLocks/>
          </p:cNvSpPr>
          <p:nvPr/>
        </p:nvSpPr>
        <p:spPr bwMode="auto">
          <a:xfrm>
            <a:off x="1259632" y="1700808"/>
            <a:ext cx="7200900" cy="1080120"/>
          </a:xfrm>
          <a:prstGeom prst="rect">
            <a:avLst/>
          </a:prstGeom>
          <a:noFill/>
          <a:ln>
            <a:miter lim="800000"/>
            <a:headEnd/>
            <a:tailEnd/>
          </a:ln>
        </p:spPr>
        <p:txBody>
          <a:bodyPr vert="horz" wrap="square" lIns="91440" tIns="45720" rIns="91440" bIns="45720" numCol="1" anchor="t" anchorCtr="0" compatLnSpc="1">
            <a:prstTxWarp prst="textNoShape">
              <a:avLst/>
            </a:prstTxWarp>
          </a:bodyPr>
          <a:lstStyle/>
          <a:p>
            <a:pPr marL="342900" lvl="0" indent="-342900">
              <a:spcBef>
                <a:spcPct val="20000"/>
              </a:spcBef>
              <a:buFont typeface="Arial" charset="0"/>
              <a:buChar char="•"/>
              <a:defRPr/>
            </a:pPr>
            <a:r>
              <a:rPr lang="de-CH" sz="2000" b="1" dirty="0" smtClean="0">
                <a:latin typeface="Arial" pitchFamily="34" charset="0"/>
                <a:cs typeface="Arial" pitchFamily="34" charset="0"/>
              </a:rPr>
              <a:t>Problematik</a:t>
            </a:r>
            <a:r>
              <a:rPr kumimoji="0" lang="de-CH" sz="2000" b="1" i="0" u="none" strike="noStrike" kern="1200" cap="none" spc="0" normalizeH="0" baseline="0" noProof="0" dirty="0" smtClean="0">
                <a:ln>
                  <a:noFill/>
                </a:ln>
                <a:solidFill>
                  <a:schemeClr val="tx1"/>
                </a:solidFill>
                <a:effectLst/>
                <a:uLnTx/>
                <a:uFillTx/>
                <a:latin typeface="Arial" pitchFamily="34" charset="0"/>
                <a:ea typeface="+mn-ea"/>
                <a:cs typeface="Arial" pitchFamily="34" charset="0"/>
              </a:rPr>
              <a:t>: </a:t>
            </a:r>
            <a:r>
              <a:rPr lang="de-CH" sz="2000" dirty="0" smtClean="0"/>
              <a:t>Bedeutung nimmt zu. Überschneidung mit Spitalverordnung. Nicht mehr bundesrechtskonform.</a:t>
            </a:r>
            <a:endParaRPr kumimoji="0" lang="de-CH" sz="2000" b="0" i="0" u="none" strike="noStrike" kern="1200" cap="none" spc="0" normalizeH="0" baseline="0" noProof="0" dirty="0" smtClean="0">
              <a:ln>
                <a:noFill/>
              </a:ln>
              <a:solidFill>
                <a:schemeClr val="tx1"/>
              </a:solidFill>
              <a:effectLst/>
              <a:uLnTx/>
              <a:uFillTx/>
              <a:latin typeface="Arial" pitchFamily="34" charset="0"/>
              <a:ea typeface="+mn-ea"/>
              <a:cs typeface="Arial" pitchFamily="34" charset="0"/>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liennummernplatzhalter 3"/>
          <p:cNvSpPr>
            <a:spLocks noGrp="1"/>
          </p:cNvSpPr>
          <p:nvPr>
            <p:ph type="sldNum" sz="quarter" idx="10"/>
          </p:nvPr>
        </p:nvSpPr>
        <p:spPr/>
        <p:txBody>
          <a:bodyPr/>
          <a:lstStyle/>
          <a:p>
            <a:pPr>
              <a:defRPr/>
            </a:pPr>
            <a:fld id="{B8DB477C-FAD1-4B1F-9BA9-13FADF150DFF}" type="slidenum">
              <a:rPr lang="de-CH" smtClean="0"/>
              <a:pPr>
                <a:defRPr/>
              </a:pPr>
              <a:t>18</a:t>
            </a:fld>
            <a:endParaRPr lang="de-CH" dirty="0"/>
          </a:p>
        </p:txBody>
      </p:sp>
      <p:sp>
        <p:nvSpPr>
          <p:cNvPr id="15362" name="Titel 1"/>
          <p:cNvSpPr>
            <a:spLocks noGrp="1"/>
          </p:cNvSpPr>
          <p:nvPr>
            <p:ph type="title"/>
          </p:nvPr>
        </p:nvSpPr>
        <p:spPr bwMode="auto">
          <a:xfrm>
            <a:off x="1071563" y="857250"/>
            <a:ext cx="7629525" cy="699542"/>
          </a:xfrm>
          <a:noFill/>
          <a:ln>
            <a:miter lim="800000"/>
            <a:headEnd/>
            <a:tailEnd/>
          </a:ln>
        </p:spPr>
        <p:txBody>
          <a:bodyPr vert="horz" wrap="square" lIns="91440" tIns="45720" rIns="91440" bIns="45720" numCol="1" anchor="t" anchorCtr="0" compatLnSpc="1">
            <a:prstTxWarp prst="textNoShape">
              <a:avLst/>
            </a:prstTxWarp>
          </a:bodyPr>
          <a:lstStyle/>
          <a:p>
            <a:pPr>
              <a:defRPr/>
            </a:pPr>
            <a:r>
              <a:rPr lang="de-CH" sz="3200" b="1" dirty="0" smtClean="0">
                <a:latin typeface="Arial" charset="0"/>
                <a:cs typeface="Arial" charset="0"/>
              </a:rPr>
              <a:t>Gesundheitsförderung und Prävention</a:t>
            </a:r>
          </a:p>
        </p:txBody>
      </p:sp>
      <p:sp>
        <p:nvSpPr>
          <p:cNvPr id="5" name="Inhaltsplatzhalter 2"/>
          <p:cNvSpPr>
            <a:spLocks noGrp="1"/>
          </p:cNvSpPr>
          <p:nvPr>
            <p:ph idx="1"/>
          </p:nvPr>
        </p:nvSpPr>
        <p:spPr bwMode="auto">
          <a:xfrm>
            <a:off x="1331640" y="2564904"/>
            <a:ext cx="7200900" cy="3384376"/>
          </a:xfrm>
          <a:noFill/>
          <a:ln>
            <a:miter lim="800000"/>
            <a:headEnd/>
            <a:tailEnd/>
          </a:ln>
        </p:spPr>
        <p:txBody>
          <a:bodyPr vert="horz" wrap="square" lIns="91440" tIns="45720" rIns="91440" bIns="45720" numCol="1" anchor="t" anchorCtr="0" compatLnSpc="1">
            <a:prstTxWarp prst="textNoShape">
              <a:avLst/>
            </a:prstTxWarp>
          </a:bodyPr>
          <a:lstStyle/>
          <a:p>
            <a:endParaRPr lang="de-CH" sz="500" dirty="0" smtClean="0"/>
          </a:p>
          <a:p>
            <a:pPr lvl="0">
              <a:defRPr/>
            </a:pPr>
            <a:r>
              <a:rPr lang="de-CH" sz="2000" b="1" dirty="0" smtClean="0"/>
              <a:t>Revisionspunkte: </a:t>
            </a:r>
          </a:p>
          <a:p>
            <a:pPr>
              <a:buFontTx/>
              <a:buChar char="-"/>
              <a:defRPr/>
            </a:pPr>
            <a:r>
              <a:rPr lang="de-CH" sz="2000" dirty="0" smtClean="0"/>
              <a:t>Neues Verständnis von Gesundheitsförderung und Prävention gemäss allen neueren Gesundheitsgesetzen.</a:t>
            </a:r>
          </a:p>
          <a:p>
            <a:pPr>
              <a:buFontTx/>
              <a:buChar char="-"/>
              <a:defRPr/>
            </a:pPr>
            <a:r>
              <a:rPr lang="de-CH" sz="2000" dirty="0" smtClean="0"/>
              <a:t>Altersbeschränkung für Tabakprodukte: 16 oder 18 Jahre</a:t>
            </a:r>
          </a:p>
          <a:p>
            <a:pPr>
              <a:buNone/>
              <a:defRPr/>
            </a:pPr>
            <a:r>
              <a:rPr lang="de-CH" sz="2000" dirty="0" smtClean="0"/>
              <a:t>	→ Vernehmlassung!</a:t>
            </a:r>
          </a:p>
          <a:p>
            <a:pPr>
              <a:buFontTx/>
              <a:buChar char="-"/>
              <a:defRPr/>
            </a:pPr>
            <a:r>
              <a:rPr lang="de-CH" sz="2000" dirty="0" smtClean="0"/>
              <a:t>Nicht nur Verkaufsverbot, sondern auch Abgabeverbot.</a:t>
            </a:r>
          </a:p>
          <a:p>
            <a:pPr>
              <a:buFontTx/>
              <a:buChar char="-"/>
              <a:defRPr/>
            </a:pPr>
            <a:r>
              <a:rPr lang="de-CH" sz="2000" dirty="0" smtClean="0"/>
              <a:t>Nichtraucherschutz (Passivrauchen) von </a:t>
            </a:r>
            <a:r>
              <a:rPr lang="de-CH" sz="2000" dirty="0" err="1" smtClean="0"/>
              <a:t>Ausführungs-bestimmungen</a:t>
            </a:r>
            <a:r>
              <a:rPr lang="de-CH" sz="2000" dirty="0" smtClean="0"/>
              <a:t> direkt in Gesetz.</a:t>
            </a:r>
          </a:p>
          <a:p>
            <a:pPr>
              <a:buFontTx/>
              <a:buChar char="-"/>
              <a:defRPr/>
            </a:pPr>
            <a:r>
              <a:rPr lang="de-CH" sz="2000" dirty="0" smtClean="0"/>
              <a:t>Plakatwerbeverbot auf öffentlichem Grund.</a:t>
            </a:r>
          </a:p>
        </p:txBody>
      </p:sp>
      <p:sp>
        <p:nvSpPr>
          <p:cNvPr id="8" name="Inhaltsplatzhalter 2"/>
          <p:cNvSpPr txBox="1">
            <a:spLocks/>
          </p:cNvSpPr>
          <p:nvPr/>
        </p:nvSpPr>
        <p:spPr bwMode="auto">
          <a:xfrm>
            <a:off x="1259632" y="1700808"/>
            <a:ext cx="7200900" cy="1080120"/>
          </a:xfrm>
          <a:prstGeom prst="rect">
            <a:avLst/>
          </a:prstGeom>
          <a:noFill/>
          <a:ln>
            <a:miter lim="800000"/>
            <a:headEnd/>
            <a:tailEnd/>
          </a:ln>
        </p:spPr>
        <p:txBody>
          <a:bodyPr vert="horz" wrap="square" lIns="91440" tIns="45720" rIns="91440" bIns="45720" numCol="1" anchor="t" anchorCtr="0" compatLnSpc="1">
            <a:prstTxWarp prst="textNoShape">
              <a:avLst/>
            </a:prstTxWarp>
          </a:bodyPr>
          <a:lstStyle/>
          <a:p>
            <a:pPr marL="342900" lvl="0" indent="-342900">
              <a:spcBef>
                <a:spcPct val="20000"/>
              </a:spcBef>
              <a:buFont typeface="Arial" charset="0"/>
              <a:buChar char="•"/>
              <a:defRPr/>
            </a:pPr>
            <a:r>
              <a:rPr lang="de-CH" sz="2000" b="1" dirty="0" smtClean="0">
                <a:latin typeface="Arial" pitchFamily="34" charset="0"/>
                <a:cs typeface="Arial" pitchFamily="34" charset="0"/>
              </a:rPr>
              <a:t>Problematik</a:t>
            </a:r>
            <a:r>
              <a:rPr kumimoji="0" lang="de-CH" sz="2000" b="1" i="0" u="none" strike="noStrike" kern="1200" cap="none" spc="0" normalizeH="0" baseline="0" noProof="0" dirty="0" smtClean="0">
                <a:ln>
                  <a:noFill/>
                </a:ln>
                <a:solidFill>
                  <a:schemeClr val="tx1"/>
                </a:solidFill>
                <a:effectLst/>
                <a:uLnTx/>
                <a:uFillTx/>
                <a:latin typeface="Arial" pitchFamily="34" charset="0"/>
                <a:ea typeface="+mn-ea"/>
                <a:cs typeface="Arial" pitchFamily="34" charset="0"/>
              </a:rPr>
              <a:t>: </a:t>
            </a:r>
            <a:r>
              <a:rPr kumimoji="0" lang="de-CH" sz="2000" i="0" u="none" strike="noStrike" kern="1200" cap="none" spc="0" normalizeH="0" baseline="0" noProof="0" dirty="0" smtClean="0">
                <a:ln>
                  <a:noFill/>
                </a:ln>
                <a:solidFill>
                  <a:schemeClr val="tx1"/>
                </a:solidFill>
                <a:effectLst/>
                <a:uLnTx/>
                <a:uFillTx/>
                <a:latin typeface="Arial" pitchFamily="34" charset="0"/>
                <a:ea typeface="+mn-ea"/>
                <a:cs typeface="Arial" pitchFamily="34" charset="0"/>
              </a:rPr>
              <a:t>B</a:t>
            </a:r>
            <a:r>
              <a:rPr lang="de-CH" sz="2000" dirty="0" err="1" smtClean="0"/>
              <a:t>isherige</a:t>
            </a:r>
            <a:r>
              <a:rPr lang="de-CH" sz="2000" dirty="0" smtClean="0"/>
              <a:t> Gesetzesgrundlage beschränkt sich weitgehend auf Sucht- und Drogenbereich.</a:t>
            </a:r>
            <a:endParaRPr kumimoji="0" lang="de-CH" sz="2000" b="0" i="0" u="none" strike="noStrike" kern="1200" cap="none" spc="0" normalizeH="0" baseline="0" noProof="0" dirty="0" smtClean="0">
              <a:ln>
                <a:noFill/>
              </a:ln>
              <a:solidFill>
                <a:schemeClr val="tx1"/>
              </a:solidFill>
              <a:effectLst/>
              <a:uLnTx/>
              <a:uFillTx/>
              <a:latin typeface="Arial" pitchFamily="34" charset="0"/>
              <a:ea typeface="+mn-ea"/>
              <a:cs typeface="Arial" pitchFamily="34" charset="0"/>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liennummernplatzhalter 3"/>
          <p:cNvSpPr>
            <a:spLocks noGrp="1"/>
          </p:cNvSpPr>
          <p:nvPr>
            <p:ph type="sldNum" sz="quarter" idx="10"/>
          </p:nvPr>
        </p:nvSpPr>
        <p:spPr/>
        <p:txBody>
          <a:bodyPr/>
          <a:lstStyle/>
          <a:p>
            <a:pPr>
              <a:defRPr/>
            </a:pPr>
            <a:fld id="{B8DB477C-FAD1-4B1F-9BA9-13FADF150DFF}" type="slidenum">
              <a:rPr lang="de-CH" smtClean="0"/>
              <a:pPr>
                <a:defRPr/>
              </a:pPr>
              <a:t>19</a:t>
            </a:fld>
            <a:endParaRPr lang="de-CH" dirty="0"/>
          </a:p>
        </p:txBody>
      </p:sp>
      <p:sp>
        <p:nvSpPr>
          <p:cNvPr id="15362" name="Titel 1"/>
          <p:cNvSpPr>
            <a:spLocks noGrp="1"/>
          </p:cNvSpPr>
          <p:nvPr>
            <p:ph type="title"/>
          </p:nvPr>
        </p:nvSpPr>
        <p:spPr bwMode="auto">
          <a:xfrm>
            <a:off x="1071563" y="857250"/>
            <a:ext cx="7629525" cy="699542"/>
          </a:xfrm>
          <a:noFill/>
          <a:ln>
            <a:miter lim="800000"/>
            <a:headEnd/>
            <a:tailEnd/>
          </a:ln>
        </p:spPr>
        <p:txBody>
          <a:bodyPr vert="horz" wrap="square" lIns="91440" tIns="45720" rIns="91440" bIns="45720" numCol="1" anchor="t" anchorCtr="0" compatLnSpc="1">
            <a:prstTxWarp prst="textNoShape">
              <a:avLst/>
            </a:prstTxWarp>
          </a:bodyPr>
          <a:lstStyle/>
          <a:p>
            <a:pPr>
              <a:defRPr/>
            </a:pPr>
            <a:r>
              <a:rPr lang="de-CH" sz="3200" b="1" dirty="0" smtClean="0">
                <a:latin typeface="Arial" charset="0"/>
                <a:cs typeface="Arial" charset="0"/>
              </a:rPr>
              <a:t>Heilmittelrecht</a:t>
            </a:r>
          </a:p>
        </p:txBody>
      </p:sp>
      <p:sp>
        <p:nvSpPr>
          <p:cNvPr id="5" name="Inhaltsplatzhalter 2"/>
          <p:cNvSpPr>
            <a:spLocks noGrp="1"/>
          </p:cNvSpPr>
          <p:nvPr>
            <p:ph idx="1"/>
          </p:nvPr>
        </p:nvSpPr>
        <p:spPr bwMode="auto">
          <a:xfrm>
            <a:off x="1331640" y="2348880"/>
            <a:ext cx="7200900" cy="2952328"/>
          </a:xfrm>
          <a:noFill/>
          <a:ln>
            <a:miter lim="800000"/>
            <a:headEnd/>
            <a:tailEnd/>
          </a:ln>
        </p:spPr>
        <p:txBody>
          <a:bodyPr vert="horz" wrap="square" lIns="91440" tIns="45720" rIns="91440" bIns="45720" numCol="1" anchor="t" anchorCtr="0" compatLnSpc="1">
            <a:prstTxWarp prst="textNoShape">
              <a:avLst/>
            </a:prstTxWarp>
          </a:bodyPr>
          <a:lstStyle/>
          <a:p>
            <a:endParaRPr lang="de-CH" sz="500" dirty="0" smtClean="0"/>
          </a:p>
          <a:p>
            <a:pPr lvl="0">
              <a:defRPr/>
            </a:pPr>
            <a:r>
              <a:rPr lang="de-CH" sz="2000" b="1" dirty="0" smtClean="0"/>
              <a:t>Revisionspunkte: </a:t>
            </a:r>
          </a:p>
          <a:p>
            <a:pPr>
              <a:buFontTx/>
              <a:buChar char="-"/>
              <a:defRPr/>
            </a:pPr>
            <a:r>
              <a:rPr lang="de-CH" sz="2000" dirty="0" smtClean="0"/>
              <a:t>Heilmittelgesetzgebung des Bundes regelt fast alles.</a:t>
            </a:r>
          </a:p>
          <a:p>
            <a:pPr>
              <a:buFontTx/>
              <a:buChar char="-"/>
              <a:defRPr/>
            </a:pPr>
            <a:r>
              <a:rPr lang="de-CH" sz="2000" dirty="0" smtClean="0"/>
              <a:t>Kantonaler Regelungsbedarf in der Frage der Zulässigkeit der direkten Medikamentenabgaben ausserhalb von Apotheken durch die niedergelassene Ärzteschaft (Privatapotheke): wird beibehalten. </a:t>
            </a:r>
          </a:p>
          <a:p>
            <a:pPr>
              <a:buFontTx/>
              <a:buChar char="-"/>
              <a:defRPr/>
            </a:pPr>
            <a:r>
              <a:rPr lang="de-CH" sz="2000" dirty="0" smtClean="0"/>
              <a:t>Neue Vereinbarung Spitalapotheke.</a:t>
            </a:r>
          </a:p>
        </p:txBody>
      </p:sp>
      <p:sp>
        <p:nvSpPr>
          <p:cNvPr id="8" name="Inhaltsplatzhalter 2"/>
          <p:cNvSpPr txBox="1">
            <a:spLocks/>
          </p:cNvSpPr>
          <p:nvPr/>
        </p:nvSpPr>
        <p:spPr bwMode="auto">
          <a:xfrm>
            <a:off x="1259632" y="1700808"/>
            <a:ext cx="7200900" cy="1080120"/>
          </a:xfrm>
          <a:prstGeom prst="rect">
            <a:avLst/>
          </a:prstGeom>
          <a:noFill/>
          <a:ln>
            <a:miter lim="800000"/>
            <a:headEnd/>
            <a:tailEnd/>
          </a:ln>
        </p:spPr>
        <p:txBody>
          <a:bodyPr vert="horz" wrap="square" lIns="91440" tIns="45720" rIns="91440" bIns="45720" numCol="1" anchor="t" anchorCtr="0" compatLnSpc="1">
            <a:prstTxWarp prst="textNoShape">
              <a:avLst/>
            </a:prstTxWarp>
          </a:bodyPr>
          <a:lstStyle/>
          <a:p>
            <a:pPr marL="342900" lvl="0" indent="-342900">
              <a:spcBef>
                <a:spcPct val="20000"/>
              </a:spcBef>
              <a:buFont typeface="Arial" charset="0"/>
              <a:buChar char="•"/>
              <a:defRPr/>
            </a:pPr>
            <a:r>
              <a:rPr lang="de-CH" sz="2000" b="1" dirty="0" smtClean="0">
                <a:latin typeface="Arial" pitchFamily="34" charset="0"/>
                <a:cs typeface="Arial" pitchFamily="34" charset="0"/>
              </a:rPr>
              <a:t>Problematik</a:t>
            </a:r>
            <a:r>
              <a:rPr kumimoji="0" lang="de-CH" sz="2000" b="1" i="0" u="none" strike="noStrike" kern="1200" cap="none" spc="0" normalizeH="0" baseline="0" noProof="0" dirty="0" smtClean="0">
                <a:ln>
                  <a:noFill/>
                </a:ln>
                <a:solidFill>
                  <a:schemeClr val="tx1"/>
                </a:solidFill>
                <a:effectLst/>
                <a:uLnTx/>
                <a:uFillTx/>
                <a:latin typeface="Arial" pitchFamily="34" charset="0"/>
                <a:ea typeface="+mn-ea"/>
                <a:cs typeface="Arial" pitchFamily="34" charset="0"/>
              </a:rPr>
              <a:t>: </a:t>
            </a:r>
            <a:r>
              <a:rPr lang="de-CH" sz="2000" dirty="0" smtClean="0"/>
              <a:t>Nicht mehr bundesrechtskonform.</a:t>
            </a:r>
            <a:endParaRPr kumimoji="0" lang="de-CH" sz="2000" b="0" i="0" u="none" strike="noStrike" kern="1200" cap="none" spc="0" normalizeH="0" baseline="0" noProof="0" dirty="0" smtClean="0">
              <a:ln>
                <a:noFill/>
              </a:ln>
              <a:solidFill>
                <a:schemeClr val="tx1"/>
              </a:solidFill>
              <a:effectLst/>
              <a:uLnTx/>
              <a:uFillTx/>
              <a:latin typeface="Arial" pitchFamily="34" charset="0"/>
              <a:ea typeface="+mn-ea"/>
              <a:cs typeface="Arial" pitchFamily="34"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idx="4294967295"/>
          </p:nvPr>
        </p:nvSpPr>
        <p:spPr>
          <a:xfrm>
            <a:off x="467544" y="728700"/>
            <a:ext cx="8229600" cy="1143000"/>
          </a:xfrm>
          <a:prstGeom prst="rect">
            <a:avLst/>
          </a:prstGeom>
        </p:spPr>
        <p:txBody>
          <a:bodyPr/>
          <a:lstStyle/>
          <a:p>
            <a:r>
              <a:rPr lang="de-CH" b="1" dirty="0" smtClean="0">
                <a:latin typeface="Arial" pitchFamily="34" charset="0"/>
                <a:cs typeface="Arial" pitchFamily="34" charset="0"/>
              </a:rPr>
              <a:t>Agenda</a:t>
            </a:r>
            <a:endParaRPr lang="de-CH" b="1" dirty="0">
              <a:latin typeface="Arial" pitchFamily="34" charset="0"/>
              <a:cs typeface="Arial" pitchFamily="34" charset="0"/>
            </a:endParaRPr>
          </a:p>
        </p:txBody>
      </p:sp>
      <p:sp>
        <p:nvSpPr>
          <p:cNvPr id="5" name="Inhaltsplatzhalter 2"/>
          <p:cNvSpPr txBox="1">
            <a:spLocks/>
          </p:cNvSpPr>
          <p:nvPr/>
        </p:nvSpPr>
        <p:spPr bwMode="auto">
          <a:xfrm>
            <a:off x="935088" y="1700808"/>
            <a:ext cx="8208912" cy="4932548"/>
          </a:xfrm>
          <a:prstGeom prst="rect">
            <a:avLst/>
          </a:prstGeom>
          <a:noFill/>
          <a:ln>
            <a:miter lim="800000"/>
            <a:headEnd/>
            <a:tailEnd/>
          </a:ln>
        </p:spPr>
        <p:txBody>
          <a:bodyPr vert="horz" wrap="square" lIns="91440" tIns="45720" rIns="91440" bIns="45720" numCol="1" anchor="t" anchorCtr="0" compatLnSpc="1">
            <a:prstTxWarp prst="textNoShape">
              <a:avLst/>
            </a:prstTxWarp>
          </a:bodyPr>
          <a:lstStyle/>
          <a:p>
            <a:pPr marL="342900" marR="0" lvl="0" indent="-342900" algn="l" defTabSz="914400" rtl="0" eaLnBrk="1" fontAlgn="auto" latinLnBrk="0" hangingPunct="1">
              <a:lnSpc>
                <a:spcPct val="100000"/>
              </a:lnSpc>
              <a:spcBef>
                <a:spcPct val="20000"/>
              </a:spcBef>
              <a:spcAft>
                <a:spcPts val="0"/>
              </a:spcAft>
              <a:buClrTx/>
              <a:buSzTx/>
              <a:tabLst/>
              <a:defRPr/>
            </a:pPr>
            <a:r>
              <a:rPr lang="de-CH" sz="2400" dirty="0" smtClean="0">
                <a:solidFill>
                  <a:srgbClr val="FF0000"/>
                </a:solidFill>
                <a:latin typeface="Arial" pitchFamily="34" charset="0"/>
                <a:cs typeface="Arial" pitchFamily="34" charset="0"/>
              </a:rPr>
              <a:t>1. Ausgangslage 		           LA Hans Wallimann</a:t>
            </a:r>
          </a:p>
          <a:p>
            <a:pPr marL="342900" marR="0" lvl="0" indent="-342900" algn="l" defTabSz="914400" rtl="0" eaLnBrk="1" fontAlgn="auto" latinLnBrk="0" hangingPunct="1">
              <a:lnSpc>
                <a:spcPct val="100000"/>
              </a:lnSpc>
              <a:spcBef>
                <a:spcPct val="20000"/>
              </a:spcBef>
              <a:spcAft>
                <a:spcPts val="0"/>
              </a:spcAft>
              <a:buClrTx/>
              <a:buSzTx/>
              <a:tabLst/>
              <a:defRPr/>
            </a:pPr>
            <a:r>
              <a:rPr lang="de-CH" sz="2400" dirty="0" smtClean="0">
                <a:latin typeface="Arial" pitchFamily="34" charset="0"/>
                <a:cs typeface="Arial" pitchFamily="34" charset="0"/>
              </a:rPr>
              <a:t>2. Ziel			           	LA Hans Wallimann</a:t>
            </a:r>
          </a:p>
          <a:p>
            <a:pPr marL="342900" marR="0" lvl="0" indent="-342900" algn="l" defTabSz="914400" rtl="0" eaLnBrk="1" fontAlgn="auto" latinLnBrk="0" hangingPunct="1">
              <a:lnSpc>
                <a:spcPct val="100000"/>
              </a:lnSpc>
              <a:spcBef>
                <a:spcPct val="20000"/>
              </a:spcBef>
              <a:spcAft>
                <a:spcPts val="0"/>
              </a:spcAft>
              <a:buClrTx/>
              <a:buSzTx/>
              <a:tabLst/>
              <a:defRPr/>
            </a:pPr>
            <a:r>
              <a:rPr lang="de-CH" sz="2400" dirty="0" smtClean="0">
                <a:latin typeface="Arial" pitchFamily="34" charset="0"/>
                <a:cs typeface="Arial" pitchFamily="34" charset="0"/>
              </a:rPr>
              <a:t>3</a:t>
            </a:r>
            <a:r>
              <a:rPr kumimoji="0" lang="de-CH" sz="2400" i="0" u="none" strike="noStrike" kern="1200" cap="none" spc="0" normalizeH="0" baseline="0" noProof="0" dirty="0" smtClean="0">
                <a:ln>
                  <a:noFill/>
                </a:ln>
                <a:solidFill>
                  <a:schemeClr val="tx1"/>
                </a:solidFill>
                <a:effectLst/>
                <a:uLnTx/>
                <a:uFillTx/>
                <a:latin typeface="Arial" pitchFamily="34" charset="0"/>
                <a:cs typeface="Arial" pitchFamily="34" charset="0"/>
              </a:rPr>
              <a:t>.</a:t>
            </a:r>
            <a:r>
              <a:rPr kumimoji="0" lang="de-CH" sz="2400" i="0" u="none" strike="noStrike" kern="1200" cap="none" spc="0" normalizeH="0" noProof="0" dirty="0" smtClean="0">
                <a:ln>
                  <a:noFill/>
                </a:ln>
                <a:solidFill>
                  <a:schemeClr val="tx1"/>
                </a:solidFill>
                <a:effectLst/>
                <a:uLnTx/>
                <a:uFillTx/>
                <a:latin typeface="Arial" pitchFamily="34" charset="0"/>
                <a:cs typeface="Arial" pitchFamily="34" charset="0"/>
              </a:rPr>
              <a:t> </a:t>
            </a:r>
            <a:r>
              <a:rPr kumimoji="0" lang="de-CH" sz="2400" i="0" u="none" strike="noStrike" kern="1200" cap="none" spc="0" normalizeH="0" baseline="0" noProof="0" dirty="0" smtClean="0">
                <a:ln>
                  <a:noFill/>
                </a:ln>
                <a:solidFill>
                  <a:schemeClr val="tx1"/>
                </a:solidFill>
                <a:effectLst/>
                <a:uLnTx/>
                <a:uFillTx/>
                <a:latin typeface="Arial" pitchFamily="34" charset="0"/>
                <a:cs typeface="Arial" pitchFamily="34" charset="0"/>
              </a:rPr>
              <a:t>Wichtigste Revisionspunkte      Patrick Csomor</a:t>
            </a:r>
            <a:r>
              <a:rPr kumimoji="0" lang="de-CH" sz="2400" i="0" u="none" strike="noStrike" kern="1200" cap="none" spc="0" normalizeH="0" noProof="0" dirty="0" smtClean="0">
                <a:ln>
                  <a:noFill/>
                </a:ln>
                <a:solidFill>
                  <a:schemeClr val="tx1"/>
                </a:solidFill>
                <a:effectLst/>
                <a:uLnTx/>
                <a:uFillTx/>
                <a:latin typeface="Arial" pitchFamily="34" charset="0"/>
                <a:cs typeface="Arial" pitchFamily="34" charset="0"/>
              </a:rPr>
              <a:t> </a:t>
            </a:r>
            <a:endParaRPr kumimoji="0" lang="de-CH" sz="2400" i="0" u="none" strike="noStrike" kern="1200" cap="none" spc="0" normalizeH="0" baseline="0" noProof="0" dirty="0" smtClean="0">
              <a:ln>
                <a:noFill/>
              </a:ln>
              <a:solidFill>
                <a:schemeClr val="tx1"/>
              </a:solidFill>
              <a:effectLst/>
              <a:uLnTx/>
              <a:uFillTx/>
              <a:latin typeface="Arial" pitchFamily="34" charset="0"/>
              <a:cs typeface="Arial" pitchFamily="34" charset="0"/>
            </a:endParaRPr>
          </a:p>
          <a:p>
            <a:pPr marL="457200" marR="0" lvl="0" indent="-457200" algn="l" defTabSz="914400" rtl="0" eaLnBrk="1" fontAlgn="auto" latinLnBrk="0" hangingPunct="1">
              <a:lnSpc>
                <a:spcPct val="100000"/>
              </a:lnSpc>
              <a:spcBef>
                <a:spcPct val="20000"/>
              </a:spcBef>
              <a:spcAft>
                <a:spcPts val="0"/>
              </a:spcAft>
              <a:buClrTx/>
              <a:buSzTx/>
              <a:tabLst/>
              <a:defRPr/>
            </a:pPr>
            <a:r>
              <a:rPr lang="de-CH" sz="2400" dirty="0" smtClean="0">
                <a:latin typeface="Arial" pitchFamily="34" charset="0"/>
                <a:cs typeface="Arial" pitchFamily="34" charset="0"/>
              </a:rPr>
              <a:t>4. Terminplan		    	           LA Hans Wallimann</a:t>
            </a:r>
          </a:p>
          <a:p>
            <a:pPr marL="457200" lvl="0" indent="-457200" fontAlgn="auto">
              <a:spcBef>
                <a:spcPct val="20000"/>
              </a:spcBef>
              <a:spcAft>
                <a:spcPts val="0"/>
              </a:spcAft>
              <a:defRPr/>
            </a:pPr>
            <a:r>
              <a:rPr lang="de-CH" sz="2400" dirty="0" smtClean="0">
                <a:latin typeface="Arial" pitchFamily="34" charset="0"/>
                <a:cs typeface="Arial" pitchFamily="34" charset="0"/>
              </a:rPr>
              <a:t>5. Vernehmlassung			LA Hans Wallimann</a:t>
            </a:r>
          </a:p>
          <a:p>
            <a:pPr marL="457200" marR="0" lvl="0" indent="-457200" algn="l" defTabSz="914400" rtl="0" eaLnBrk="1" fontAlgn="auto" latinLnBrk="0" hangingPunct="1">
              <a:lnSpc>
                <a:spcPct val="100000"/>
              </a:lnSpc>
              <a:spcBef>
                <a:spcPct val="20000"/>
              </a:spcBef>
              <a:spcAft>
                <a:spcPts val="0"/>
              </a:spcAft>
              <a:buClrTx/>
              <a:buSzTx/>
              <a:tabLst/>
              <a:defRPr/>
            </a:pPr>
            <a:r>
              <a:rPr lang="de-CH" sz="2400" dirty="0" smtClean="0">
                <a:latin typeface="Arial" pitchFamily="34" charset="0"/>
                <a:cs typeface="Arial" pitchFamily="34" charset="0"/>
              </a:rPr>
              <a:t>6. Fragen</a:t>
            </a:r>
            <a:r>
              <a:rPr kumimoji="0" lang="de-CH" sz="2400" i="0" u="none" strike="noStrike" kern="1200" cap="none" spc="0" normalizeH="0" noProof="0" dirty="0" smtClean="0">
                <a:ln>
                  <a:noFill/>
                </a:ln>
                <a:effectLst/>
                <a:uLnTx/>
                <a:uFillTx/>
                <a:latin typeface="Arial" pitchFamily="34" charset="0"/>
                <a:cs typeface="Arial" pitchFamily="34" charset="0"/>
              </a:rPr>
              <a:t>				Patrick Csomor, </a:t>
            </a:r>
          </a:p>
          <a:p>
            <a:pPr marL="4114800" lvl="8" indent="-457200">
              <a:spcBef>
                <a:spcPct val="20000"/>
              </a:spcBef>
              <a:defRPr/>
            </a:pPr>
            <a:r>
              <a:rPr lang="de-CH" sz="2400" noProof="0" dirty="0" smtClean="0">
                <a:latin typeface="Arial" pitchFamily="34" charset="0"/>
                <a:cs typeface="Arial" pitchFamily="34" charset="0"/>
              </a:rPr>
              <a:t>    		Werner Gut, </a:t>
            </a:r>
          </a:p>
          <a:p>
            <a:pPr marL="4114800" lvl="8" indent="-457200">
              <a:spcBef>
                <a:spcPct val="20000"/>
              </a:spcBef>
              <a:defRPr/>
            </a:pPr>
            <a:r>
              <a:rPr lang="de-CH" sz="2400" dirty="0" smtClean="0">
                <a:latin typeface="Arial" pitchFamily="34" charset="0"/>
                <a:cs typeface="Arial" pitchFamily="34" charset="0"/>
              </a:rPr>
              <a:t>		</a:t>
            </a:r>
            <a:r>
              <a:rPr lang="de-CH" sz="2400" noProof="0" dirty="0" smtClean="0">
                <a:latin typeface="Arial" pitchFamily="34" charset="0"/>
                <a:cs typeface="Arial" pitchFamily="34" charset="0"/>
              </a:rPr>
              <a:t>Lukas Widmer</a:t>
            </a:r>
            <a:endParaRPr kumimoji="0" lang="de-CH" sz="2400" i="0" u="none" strike="noStrike" kern="1200" cap="none" spc="0" normalizeH="0" baseline="0" noProof="0" dirty="0" smtClean="0">
              <a:ln>
                <a:noFill/>
              </a:ln>
              <a:effectLst/>
              <a:uLnTx/>
              <a:uFillTx/>
              <a:latin typeface="Arial" pitchFamily="34" charset="0"/>
              <a:cs typeface="Arial" pitchFamily="34" charset="0"/>
            </a:endParaRP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endParaRPr kumimoji="0" lang="de-CH" sz="500" b="0" i="0" u="none" strike="noStrike" kern="1200" cap="none" spc="0" normalizeH="0" baseline="0" noProof="0" dirty="0" smtClean="0">
              <a:ln>
                <a:noFill/>
              </a:ln>
              <a:solidFill>
                <a:schemeClr val="tx1"/>
              </a:solidFill>
              <a:effectLst/>
              <a:uLnTx/>
              <a:uFillTx/>
              <a:latin typeface="+mn-lt"/>
              <a:ea typeface="+mn-ea"/>
              <a:cs typeface="+mn-cs"/>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liennummernplatzhalter 3"/>
          <p:cNvSpPr>
            <a:spLocks noGrp="1"/>
          </p:cNvSpPr>
          <p:nvPr>
            <p:ph type="sldNum" sz="quarter" idx="10"/>
          </p:nvPr>
        </p:nvSpPr>
        <p:spPr/>
        <p:txBody>
          <a:bodyPr/>
          <a:lstStyle/>
          <a:p>
            <a:pPr>
              <a:defRPr/>
            </a:pPr>
            <a:fld id="{B8DB477C-FAD1-4B1F-9BA9-13FADF150DFF}" type="slidenum">
              <a:rPr lang="de-CH" smtClean="0"/>
              <a:pPr>
                <a:defRPr/>
              </a:pPr>
              <a:t>20</a:t>
            </a:fld>
            <a:endParaRPr lang="de-CH" dirty="0"/>
          </a:p>
        </p:txBody>
      </p:sp>
      <p:sp>
        <p:nvSpPr>
          <p:cNvPr id="15362" name="Titel 1"/>
          <p:cNvSpPr>
            <a:spLocks noGrp="1"/>
          </p:cNvSpPr>
          <p:nvPr>
            <p:ph type="title"/>
          </p:nvPr>
        </p:nvSpPr>
        <p:spPr bwMode="auto">
          <a:xfrm>
            <a:off x="1043608" y="548680"/>
            <a:ext cx="7629525" cy="1563638"/>
          </a:xfrm>
          <a:noFill/>
          <a:ln>
            <a:miter lim="800000"/>
            <a:headEnd/>
            <a:tailEnd/>
          </a:ln>
        </p:spPr>
        <p:txBody>
          <a:bodyPr vert="horz" wrap="square" lIns="91440" tIns="45720" rIns="91440" bIns="45720" numCol="1" anchor="t" anchorCtr="0" compatLnSpc="1">
            <a:prstTxWarp prst="textNoShape">
              <a:avLst/>
            </a:prstTxWarp>
          </a:bodyPr>
          <a:lstStyle/>
          <a:p>
            <a:r>
              <a:rPr lang="de-CH" sz="3200" b="1" dirty="0" smtClean="0"/>
              <a:t>Aufsicht, Verwaltungs- und Disziplinarmassnahmen sowie strafrechtliche Sanktionen</a:t>
            </a:r>
            <a:endParaRPr lang="de-CH" sz="3200" b="1" dirty="0"/>
          </a:p>
        </p:txBody>
      </p:sp>
      <p:sp>
        <p:nvSpPr>
          <p:cNvPr id="5" name="Inhaltsplatzhalter 2"/>
          <p:cNvSpPr>
            <a:spLocks noGrp="1"/>
          </p:cNvSpPr>
          <p:nvPr>
            <p:ph idx="1"/>
          </p:nvPr>
        </p:nvSpPr>
        <p:spPr bwMode="auto">
          <a:xfrm>
            <a:off x="1331640" y="3212976"/>
            <a:ext cx="7200900" cy="2952328"/>
          </a:xfrm>
          <a:noFill/>
          <a:ln>
            <a:miter lim="800000"/>
            <a:headEnd/>
            <a:tailEnd/>
          </a:ln>
        </p:spPr>
        <p:txBody>
          <a:bodyPr vert="horz" wrap="square" lIns="91440" tIns="45720" rIns="91440" bIns="45720" numCol="1" anchor="t" anchorCtr="0" compatLnSpc="1">
            <a:prstTxWarp prst="textNoShape">
              <a:avLst/>
            </a:prstTxWarp>
          </a:bodyPr>
          <a:lstStyle/>
          <a:p>
            <a:endParaRPr lang="de-CH" sz="500" dirty="0" smtClean="0"/>
          </a:p>
          <a:p>
            <a:pPr lvl="0">
              <a:defRPr/>
            </a:pPr>
            <a:r>
              <a:rPr lang="de-CH" sz="2000" b="1" dirty="0" smtClean="0"/>
              <a:t>Revisionspunkte: </a:t>
            </a:r>
          </a:p>
          <a:p>
            <a:pPr>
              <a:buFontTx/>
              <a:buChar char="-"/>
              <a:defRPr/>
            </a:pPr>
            <a:r>
              <a:rPr lang="de-CH" sz="2000" dirty="0" smtClean="0"/>
              <a:t>Entzug der Berufsausübungsbewilligung bzw. der Betriebsbewilligung erfolgt nur beim Vorliegen qualifizierter Gründe (schwere oder wiederholte Verfehlungen). </a:t>
            </a:r>
          </a:p>
          <a:p>
            <a:pPr>
              <a:buFontTx/>
              <a:buChar char="-"/>
              <a:defRPr/>
            </a:pPr>
            <a:r>
              <a:rPr lang="de-CH" sz="2000" dirty="0" smtClean="0"/>
              <a:t>Kontrollbehörden sollen im Sinne der Verhältnismässigkeit neu auch über weniger einschneidende Massnahmen verfügen können: Verwaltungs- und </a:t>
            </a:r>
            <a:r>
              <a:rPr lang="de-CH" sz="2000" dirty="0" err="1" smtClean="0"/>
              <a:t>Disziplinarmass-nahmen</a:t>
            </a:r>
            <a:r>
              <a:rPr lang="de-CH" sz="2000" dirty="0" smtClean="0"/>
              <a:t>.</a:t>
            </a:r>
          </a:p>
        </p:txBody>
      </p:sp>
      <p:sp>
        <p:nvSpPr>
          <p:cNvPr id="8" name="Inhaltsplatzhalter 2"/>
          <p:cNvSpPr txBox="1">
            <a:spLocks/>
          </p:cNvSpPr>
          <p:nvPr/>
        </p:nvSpPr>
        <p:spPr bwMode="auto">
          <a:xfrm>
            <a:off x="1259632" y="2420888"/>
            <a:ext cx="7200900" cy="576064"/>
          </a:xfrm>
          <a:prstGeom prst="rect">
            <a:avLst/>
          </a:prstGeom>
          <a:noFill/>
          <a:ln>
            <a:miter lim="800000"/>
            <a:headEnd/>
            <a:tailEnd/>
          </a:ln>
        </p:spPr>
        <p:txBody>
          <a:bodyPr vert="horz" wrap="square" lIns="91440" tIns="45720" rIns="91440" bIns="45720" numCol="1" anchor="t" anchorCtr="0" compatLnSpc="1">
            <a:prstTxWarp prst="textNoShape">
              <a:avLst/>
            </a:prstTxWarp>
          </a:bodyPr>
          <a:lstStyle/>
          <a:p>
            <a:pPr marL="342900" lvl="0" indent="-342900">
              <a:spcBef>
                <a:spcPct val="20000"/>
              </a:spcBef>
              <a:buFont typeface="Arial" charset="0"/>
              <a:buChar char="•"/>
              <a:defRPr/>
            </a:pPr>
            <a:r>
              <a:rPr lang="de-CH" sz="2000" b="1" dirty="0" smtClean="0">
                <a:latin typeface="Arial" pitchFamily="34" charset="0"/>
                <a:cs typeface="Arial" pitchFamily="34" charset="0"/>
              </a:rPr>
              <a:t>Problematik</a:t>
            </a:r>
            <a:r>
              <a:rPr kumimoji="0" lang="de-CH" sz="2000" b="1" i="0" u="none" strike="noStrike" kern="1200" cap="none" spc="0" normalizeH="0" baseline="0" noProof="0" dirty="0" smtClean="0">
                <a:ln>
                  <a:noFill/>
                </a:ln>
                <a:solidFill>
                  <a:schemeClr val="tx1"/>
                </a:solidFill>
                <a:effectLst/>
                <a:uLnTx/>
                <a:uFillTx/>
                <a:latin typeface="Arial" pitchFamily="34" charset="0"/>
                <a:ea typeface="+mn-ea"/>
                <a:cs typeface="Arial" pitchFamily="34" charset="0"/>
              </a:rPr>
              <a:t>: </a:t>
            </a:r>
            <a:r>
              <a:rPr lang="de-CH" sz="2000" dirty="0" smtClean="0"/>
              <a:t>Sanktionen sind heute nur in Extremsituationen möglich.</a:t>
            </a:r>
            <a:endParaRPr kumimoji="0" lang="de-CH" sz="2000" b="0" i="0" u="none" strike="noStrike" kern="1200" cap="none" spc="0" normalizeH="0" baseline="0" noProof="0" dirty="0" smtClean="0">
              <a:ln>
                <a:noFill/>
              </a:ln>
              <a:solidFill>
                <a:schemeClr val="tx1"/>
              </a:solidFill>
              <a:effectLst/>
              <a:uLnTx/>
              <a:uFillTx/>
              <a:latin typeface="Arial" pitchFamily="34" charset="0"/>
              <a:ea typeface="+mn-ea"/>
              <a:cs typeface="Arial" pitchFamily="34" charset="0"/>
            </a:endParaRP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idx="4294967295"/>
          </p:nvPr>
        </p:nvSpPr>
        <p:spPr>
          <a:xfrm>
            <a:off x="467544" y="728700"/>
            <a:ext cx="8229600" cy="1143000"/>
          </a:xfrm>
          <a:prstGeom prst="rect">
            <a:avLst/>
          </a:prstGeom>
        </p:spPr>
        <p:txBody>
          <a:bodyPr/>
          <a:lstStyle/>
          <a:p>
            <a:r>
              <a:rPr lang="de-CH" b="1" dirty="0" smtClean="0">
                <a:latin typeface="Arial" pitchFamily="34" charset="0"/>
                <a:cs typeface="Arial" pitchFamily="34" charset="0"/>
              </a:rPr>
              <a:t>Agenda</a:t>
            </a:r>
            <a:endParaRPr lang="de-CH" b="1" dirty="0">
              <a:latin typeface="Arial" pitchFamily="34" charset="0"/>
              <a:cs typeface="Arial" pitchFamily="34" charset="0"/>
            </a:endParaRPr>
          </a:p>
        </p:txBody>
      </p:sp>
      <p:sp>
        <p:nvSpPr>
          <p:cNvPr id="5" name="Inhaltsplatzhalter 2"/>
          <p:cNvSpPr txBox="1">
            <a:spLocks/>
          </p:cNvSpPr>
          <p:nvPr/>
        </p:nvSpPr>
        <p:spPr bwMode="auto">
          <a:xfrm>
            <a:off x="935088" y="1700808"/>
            <a:ext cx="8208912" cy="4932548"/>
          </a:xfrm>
          <a:prstGeom prst="rect">
            <a:avLst/>
          </a:prstGeom>
          <a:noFill/>
          <a:ln>
            <a:miter lim="800000"/>
            <a:headEnd/>
            <a:tailEnd/>
          </a:ln>
        </p:spPr>
        <p:txBody>
          <a:bodyPr vert="horz" wrap="square" lIns="91440" tIns="45720" rIns="91440" bIns="45720" numCol="1" anchor="t" anchorCtr="0" compatLnSpc="1">
            <a:prstTxWarp prst="textNoShape">
              <a:avLst/>
            </a:prstTxWarp>
          </a:bodyPr>
          <a:lstStyle/>
          <a:p>
            <a:pPr marL="342900" marR="0" lvl="0" indent="-342900" algn="l" defTabSz="914400" rtl="0" eaLnBrk="1" fontAlgn="auto" latinLnBrk="0" hangingPunct="1">
              <a:lnSpc>
                <a:spcPct val="100000"/>
              </a:lnSpc>
              <a:spcBef>
                <a:spcPct val="20000"/>
              </a:spcBef>
              <a:spcAft>
                <a:spcPts val="0"/>
              </a:spcAft>
              <a:buClrTx/>
              <a:buSzTx/>
              <a:tabLst/>
              <a:defRPr/>
            </a:pPr>
            <a:r>
              <a:rPr lang="de-CH" sz="2400" dirty="0" smtClean="0">
                <a:latin typeface="Arial" pitchFamily="34" charset="0"/>
                <a:cs typeface="Arial" pitchFamily="34" charset="0"/>
              </a:rPr>
              <a:t>1. Ausgangslage 		           LA Hans Wallimann</a:t>
            </a:r>
          </a:p>
          <a:p>
            <a:pPr marL="342900" marR="0" lvl="0" indent="-342900" algn="l" defTabSz="914400" rtl="0" eaLnBrk="1" fontAlgn="auto" latinLnBrk="0" hangingPunct="1">
              <a:lnSpc>
                <a:spcPct val="100000"/>
              </a:lnSpc>
              <a:spcBef>
                <a:spcPct val="20000"/>
              </a:spcBef>
              <a:spcAft>
                <a:spcPts val="0"/>
              </a:spcAft>
              <a:buClrTx/>
              <a:buSzTx/>
              <a:tabLst/>
              <a:defRPr/>
            </a:pPr>
            <a:r>
              <a:rPr lang="de-CH" sz="2400" dirty="0" smtClean="0">
                <a:latin typeface="Arial" pitchFamily="34" charset="0"/>
                <a:cs typeface="Arial" pitchFamily="34" charset="0"/>
              </a:rPr>
              <a:t>2. Ziel			           	LA Hans Wallimann</a:t>
            </a:r>
          </a:p>
          <a:p>
            <a:pPr marL="342900" marR="0" lvl="0" indent="-342900" algn="l" defTabSz="914400" rtl="0" eaLnBrk="1" fontAlgn="auto" latinLnBrk="0" hangingPunct="1">
              <a:lnSpc>
                <a:spcPct val="100000"/>
              </a:lnSpc>
              <a:spcBef>
                <a:spcPct val="20000"/>
              </a:spcBef>
              <a:spcAft>
                <a:spcPts val="0"/>
              </a:spcAft>
              <a:buClrTx/>
              <a:buSzTx/>
              <a:tabLst/>
              <a:defRPr/>
            </a:pPr>
            <a:r>
              <a:rPr lang="de-CH" sz="2400" dirty="0" smtClean="0">
                <a:latin typeface="Arial" pitchFamily="34" charset="0"/>
                <a:cs typeface="Arial" pitchFamily="34" charset="0"/>
              </a:rPr>
              <a:t>3</a:t>
            </a:r>
            <a:r>
              <a:rPr kumimoji="0" lang="de-CH" sz="2400" i="0" u="none" strike="noStrike" kern="1200" cap="none" spc="0" normalizeH="0" baseline="0" noProof="0" dirty="0" smtClean="0">
                <a:ln>
                  <a:noFill/>
                </a:ln>
                <a:solidFill>
                  <a:schemeClr val="tx1"/>
                </a:solidFill>
                <a:effectLst/>
                <a:uLnTx/>
                <a:uFillTx/>
                <a:latin typeface="Arial" pitchFamily="34" charset="0"/>
                <a:cs typeface="Arial" pitchFamily="34" charset="0"/>
              </a:rPr>
              <a:t>.</a:t>
            </a:r>
            <a:r>
              <a:rPr kumimoji="0" lang="de-CH" sz="2400" i="0" u="none" strike="noStrike" kern="1200" cap="none" spc="0" normalizeH="0" noProof="0" dirty="0" smtClean="0">
                <a:ln>
                  <a:noFill/>
                </a:ln>
                <a:solidFill>
                  <a:schemeClr val="tx1"/>
                </a:solidFill>
                <a:effectLst/>
                <a:uLnTx/>
                <a:uFillTx/>
                <a:latin typeface="Arial" pitchFamily="34" charset="0"/>
                <a:cs typeface="Arial" pitchFamily="34" charset="0"/>
              </a:rPr>
              <a:t> </a:t>
            </a:r>
            <a:r>
              <a:rPr kumimoji="0" lang="de-CH" sz="2400" i="0" u="none" strike="noStrike" kern="1200" cap="none" spc="0" normalizeH="0" baseline="0" noProof="0" dirty="0" smtClean="0">
                <a:ln>
                  <a:noFill/>
                </a:ln>
                <a:solidFill>
                  <a:schemeClr val="tx1"/>
                </a:solidFill>
                <a:effectLst/>
                <a:uLnTx/>
                <a:uFillTx/>
                <a:latin typeface="Arial" pitchFamily="34" charset="0"/>
                <a:cs typeface="Arial" pitchFamily="34" charset="0"/>
              </a:rPr>
              <a:t>Wichtigste Revisionspunkte      Patrick Csomor</a:t>
            </a:r>
            <a:r>
              <a:rPr kumimoji="0" lang="de-CH" sz="2400" i="0" u="none" strike="noStrike" kern="1200" cap="none" spc="0" normalizeH="0" noProof="0" dirty="0" smtClean="0">
                <a:ln>
                  <a:noFill/>
                </a:ln>
                <a:solidFill>
                  <a:schemeClr val="tx1"/>
                </a:solidFill>
                <a:effectLst/>
                <a:uLnTx/>
                <a:uFillTx/>
                <a:latin typeface="Arial" pitchFamily="34" charset="0"/>
                <a:cs typeface="Arial" pitchFamily="34" charset="0"/>
              </a:rPr>
              <a:t> </a:t>
            </a:r>
            <a:endParaRPr kumimoji="0" lang="de-CH" sz="2400" i="0" u="none" strike="noStrike" kern="1200" cap="none" spc="0" normalizeH="0" baseline="0" noProof="0" dirty="0" smtClean="0">
              <a:ln>
                <a:noFill/>
              </a:ln>
              <a:solidFill>
                <a:schemeClr val="tx1"/>
              </a:solidFill>
              <a:effectLst/>
              <a:uLnTx/>
              <a:uFillTx/>
              <a:latin typeface="Arial" pitchFamily="34" charset="0"/>
              <a:cs typeface="Arial" pitchFamily="34" charset="0"/>
            </a:endParaRPr>
          </a:p>
          <a:p>
            <a:pPr marL="457200" marR="0" lvl="0" indent="-457200" algn="l" defTabSz="914400" rtl="0" eaLnBrk="1" fontAlgn="auto" latinLnBrk="0" hangingPunct="1">
              <a:lnSpc>
                <a:spcPct val="100000"/>
              </a:lnSpc>
              <a:spcBef>
                <a:spcPct val="20000"/>
              </a:spcBef>
              <a:spcAft>
                <a:spcPts val="0"/>
              </a:spcAft>
              <a:buClrTx/>
              <a:buSzTx/>
              <a:tabLst/>
              <a:defRPr/>
            </a:pPr>
            <a:r>
              <a:rPr lang="de-CH" sz="2400" dirty="0" smtClean="0">
                <a:solidFill>
                  <a:srgbClr val="FF0000"/>
                </a:solidFill>
                <a:latin typeface="Arial" pitchFamily="34" charset="0"/>
                <a:cs typeface="Arial" pitchFamily="34" charset="0"/>
              </a:rPr>
              <a:t>4. Terminplan		    	           LA Hans Wallimann</a:t>
            </a:r>
          </a:p>
          <a:p>
            <a:pPr marL="457200" lvl="0" indent="-457200" fontAlgn="auto">
              <a:spcBef>
                <a:spcPct val="20000"/>
              </a:spcBef>
              <a:spcAft>
                <a:spcPts val="0"/>
              </a:spcAft>
              <a:defRPr/>
            </a:pPr>
            <a:r>
              <a:rPr lang="de-CH" sz="2400" dirty="0" smtClean="0">
                <a:latin typeface="Arial" pitchFamily="34" charset="0"/>
                <a:cs typeface="Arial" pitchFamily="34" charset="0"/>
              </a:rPr>
              <a:t>5. Vernehmlassung			LA Hans Wallimann</a:t>
            </a:r>
          </a:p>
          <a:p>
            <a:pPr marL="457200" marR="0" lvl="0" indent="-457200" algn="l" defTabSz="914400" rtl="0" eaLnBrk="1" fontAlgn="auto" latinLnBrk="0" hangingPunct="1">
              <a:lnSpc>
                <a:spcPct val="100000"/>
              </a:lnSpc>
              <a:spcBef>
                <a:spcPct val="20000"/>
              </a:spcBef>
              <a:spcAft>
                <a:spcPts val="0"/>
              </a:spcAft>
              <a:buClrTx/>
              <a:buSzTx/>
              <a:tabLst/>
              <a:defRPr/>
            </a:pPr>
            <a:r>
              <a:rPr lang="de-CH" sz="2400" dirty="0" smtClean="0">
                <a:latin typeface="Arial" pitchFamily="34" charset="0"/>
                <a:cs typeface="Arial" pitchFamily="34" charset="0"/>
              </a:rPr>
              <a:t>6. Fragen</a:t>
            </a:r>
            <a:r>
              <a:rPr kumimoji="0" lang="de-CH" sz="2400" i="0" u="none" strike="noStrike" kern="1200" cap="none" spc="0" normalizeH="0" noProof="0" dirty="0" smtClean="0">
                <a:ln>
                  <a:noFill/>
                </a:ln>
                <a:solidFill>
                  <a:schemeClr val="tx1"/>
                </a:solidFill>
                <a:effectLst/>
                <a:uLnTx/>
                <a:uFillTx/>
                <a:latin typeface="Arial" pitchFamily="34" charset="0"/>
                <a:cs typeface="Arial" pitchFamily="34" charset="0"/>
              </a:rPr>
              <a:t>				Patrick Csomor, </a:t>
            </a:r>
          </a:p>
          <a:p>
            <a:pPr marL="4114800" lvl="8" indent="-457200">
              <a:spcBef>
                <a:spcPct val="20000"/>
              </a:spcBef>
              <a:defRPr/>
            </a:pPr>
            <a:r>
              <a:rPr lang="de-CH" sz="2400" noProof="0" dirty="0" smtClean="0">
                <a:latin typeface="Arial" pitchFamily="34" charset="0"/>
                <a:cs typeface="Arial" pitchFamily="34" charset="0"/>
              </a:rPr>
              <a:t>    		Werner Gut, </a:t>
            </a:r>
          </a:p>
          <a:p>
            <a:pPr marL="4114800" lvl="8" indent="-457200">
              <a:spcBef>
                <a:spcPct val="20000"/>
              </a:spcBef>
              <a:defRPr/>
            </a:pPr>
            <a:r>
              <a:rPr lang="de-CH" sz="2400" dirty="0" smtClean="0">
                <a:latin typeface="Arial" pitchFamily="34" charset="0"/>
                <a:cs typeface="Arial" pitchFamily="34" charset="0"/>
              </a:rPr>
              <a:t>		</a:t>
            </a:r>
            <a:r>
              <a:rPr lang="de-CH" sz="2400" noProof="0" dirty="0" smtClean="0">
                <a:latin typeface="Arial" pitchFamily="34" charset="0"/>
                <a:cs typeface="Arial" pitchFamily="34" charset="0"/>
              </a:rPr>
              <a:t>Lukas Widmer</a:t>
            </a:r>
            <a:endParaRPr kumimoji="0" lang="de-CH" sz="2400" i="0" u="none" strike="noStrike" kern="1200" cap="none" spc="0" normalizeH="0" baseline="0" noProof="0" dirty="0" smtClean="0">
              <a:ln>
                <a:noFill/>
              </a:ln>
              <a:solidFill>
                <a:schemeClr val="tx1"/>
              </a:solidFill>
              <a:effectLst/>
              <a:uLnTx/>
              <a:uFillTx/>
              <a:latin typeface="Arial" pitchFamily="34" charset="0"/>
              <a:cs typeface="Arial" pitchFamily="34" charset="0"/>
            </a:endParaRP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endParaRPr kumimoji="0" lang="de-CH" sz="500" b="0" i="0" u="none" strike="noStrike" kern="1200" cap="none" spc="0" normalizeH="0" baseline="0" noProof="0" dirty="0" smtClean="0">
              <a:ln>
                <a:noFill/>
              </a:ln>
              <a:solidFill>
                <a:schemeClr val="tx1"/>
              </a:solidFill>
              <a:effectLst/>
              <a:uLnTx/>
              <a:uFillTx/>
              <a:latin typeface="+mn-lt"/>
              <a:ea typeface="+mn-ea"/>
              <a:cs typeface="+mn-cs"/>
            </a:endParaRP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liennummernplatzhalter 3"/>
          <p:cNvSpPr>
            <a:spLocks noGrp="1"/>
          </p:cNvSpPr>
          <p:nvPr>
            <p:ph type="sldNum" sz="quarter" idx="10"/>
          </p:nvPr>
        </p:nvSpPr>
        <p:spPr/>
        <p:txBody>
          <a:bodyPr/>
          <a:lstStyle/>
          <a:p>
            <a:pPr>
              <a:defRPr/>
            </a:pPr>
            <a:fld id="{B8DB477C-FAD1-4B1F-9BA9-13FADF150DFF}" type="slidenum">
              <a:rPr lang="de-CH" smtClean="0"/>
              <a:pPr>
                <a:defRPr/>
              </a:pPr>
              <a:t>22</a:t>
            </a:fld>
            <a:endParaRPr lang="de-CH" dirty="0"/>
          </a:p>
        </p:txBody>
      </p:sp>
      <p:sp>
        <p:nvSpPr>
          <p:cNvPr id="15362" name="Titel 1"/>
          <p:cNvSpPr>
            <a:spLocks noGrp="1"/>
          </p:cNvSpPr>
          <p:nvPr>
            <p:ph type="title"/>
          </p:nvPr>
        </p:nvSpPr>
        <p:spPr bwMode="auto">
          <a:xfrm>
            <a:off x="1043608" y="548680"/>
            <a:ext cx="7629525" cy="792088"/>
          </a:xfrm>
          <a:noFill/>
          <a:ln>
            <a:miter lim="800000"/>
            <a:headEnd/>
            <a:tailEnd/>
          </a:ln>
        </p:spPr>
        <p:txBody>
          <a:bodyPr vert="horz" wrap="square" lIns="91440" tIns="45720" rIns="91440" bIns="45720" numCol="1" anchor="t" anchorCtr="0" compatLnSpc="1">
            <a:prstTxWarp prst="textNoShape">
              <a:avLst/>
            </a:prstTxWarp>
          </a:bodyPr>
          <a:lstStyle/>
          <a:p>
            <a:r>
              <a:rPr lang="de-CH" sz="3200" b="1" dirty="0" smtClean="0"/>
              <a:t>4. Terminplan</a:t>
            </a:r>
            <a:endParaRPr lang="de-CH" sz="3200" b="1" dirty="0"/>
          </a:p>
        </p:txBody>
      </p:sp>
      <p:sp>
        <p:nvSpPr>
          <p:cNvPr id="7" name="Inhaltsplatzhalter 2"/>
          <p:cNvSpPr>
            <a:spLocks noGrp="1"/>
          </p:cNvSpPr>
          <p:nvPr>
            <p:ph idx="1"/>
          </p:nvPr>
        </p:nvSpPr>
        <p:spPr bwMode="auto">
          <a:xfrm>
            <a:off x="899592" y="1484784"/>
            <a:ext cx="7892950" cy="4641379"/>
          </a:xfrm>
          <a:noFill/>
          <a:ln>
            <a:miter lim="800000"/>
            <a:headEnd/>
            <a:tailEnd/>
          </a:ln>
        </p:spPr>
        <p:txBody>
          <a:bodyPr vert="horz" wrap="square" lIns="91440" tIns="45720" rIns="91440" bIns="45720" numCol="1" anchor="t" anchorCtr="0" compatLnSpc="1">
            <a:prstTxWarp prst="textNoShape">
              <a:avLst/>
            </a:prstTxWarp>
          </a:bodyPr>
          <a:lstStyle/>
          <a:p>
            <a:r>
              <a:rPr lang="de-CH" sz="2400" dirty="0" smtClean="0"/>
              <a:t>Verabschiedung RR: Oktober 2014</a:t>
            </a:r>
            <a:endParaRPr lang="de-CH" sz="500" dirty="0" smtClean="0"/>
          </a:p>
          <a:p>
            <a:r>
              <a:rPr lang="de-CH" sz="2400" dirty="0" smtClean="0">
                <a:solidFill>
                  <a:srgbClr val="00B050"/>
                </a:solidFill>
              </a:rPr>
              <a:t>Vernehmlassung: November 2014 – März 2015</a:t>
            </a:r>
          </a:p>
          <a:p>
            <a:r>
              <a:rPr lang="de-CH" sz="2400" dirty="0" smtClean="0"/>
              <a:t>Regierungsrat: Sommer 2015</a:t>
            </a:r>
          </a:p>
          <a:p>
            <a:r>
              <a:rPr lang="de-CH" sz="2400" dirty="0" smtClean="0"/>
              <a:t>Kommission: Sommer / Herbst 2015</a:t>
            </a:r>
          </a:p>
          <a:p>
            <a:r>
              <a:rPr lang="de-CH" sz="2400" dirty="0" smtClean="0"/>
              <a:t>Kantonsrat: Herbst / Winter 2015</a:t>
            </a:r>
          </a:p>
          <a:p>
            <a:r>
              <a:rPr lang="de-CH" sz="2400" dirty="0" smtClean="0"/>
              <a:t>Inkrafttreten: 1. Januar 2016 (falls keine Abstimmung)</a:t>
            </a:r>
          </a:p>
          <a:p>
            <a:pPr>
              <a:buNone/>
            </a:pPr>
            <a:endParaRPr lang="de-CH" sz="2400" dirty="0" smtClean="0"/>
          </a:p>
          <a:p>
            <a:endParaRPr lang="de-CH" sz="500" dirty="0" smtClean="0"/>
          </a:p>
          <a:p>
            <a:endParaRPr lang="de-CH" sz="500" dirty="0" smtClean="0"/>
          </a:p>
          <a:p>
            <a:endParaRPr lang="de-CH" sz="500" dirty="0" smtClean="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idx="4294967295"/>
          </p:nvPr>
        </p:nvSpPr>
        <p:spPr>
          <a:xfrm>
            <a:off x="467544" y="728700"/>
            <a:ext cx="8229600" cy="1143000"/>
          </a:xfrm>
          <a:prstGeom prst="rect">
            <a:avLst/>
          </a:prstGeom>
        </p:spPr>
        <p:txBody>
          <a:bodyPr/>
          <a:lstStyle/>
          <a:p>
            <a:r>
              <a:rPr lang="de-CH" b="1" dirty="0" smtClean="0">
                <a:latin typeface="Arial" pitchFamily="34" charset="0"/>
                <a:cs typeface="Arial" pitchFamily="34" charset="0"/>
              </a:rPr>
              <a:t>Agenda</a:t>
            </a:r>
            <a:endParaRPr lang="de-CH" b="1" dirty="0">
              <a:latin typeface="Arial" pitchFamily="34" charset="0"/>
              <a:cs typeface="Arial" pitchFamily="34" charset="0"/>
            </a:endParaRPr>
          </a:p>
        </p:txBody>
      </p:sp>
      <p:sp>
        <p:nvSpPr>
          <p:cNvPr id="5" name="Inhaltsplatzhalter 2"/>
          <p:cNvSpPr txBox="1">
            <a:spLocks/>
          </p:cNvSpPr>
          <p:nvPr/>
        </p:nvSpPr>
        <p:spPr bwMode="auto">
          <a:xfrm>
            <a:off x="935088" y="1700808"/>
            <a:ext cx="8208912" cy="4932548"/>
          </a:xfrm>
          <a:prstGeom prst="rect">
            <a:avLst/>
          </a:prstGeom>
          <a:noFill/>
          <a:ln>
            <a:miter lim="800000"/>
            <a:headEnd/>
            <a:tailEnd/>
          </a:ln>
        </p:spPr>
        <p:txBody>
          <a:bodyPr vert="horz" wrap="square" lIns="91440" tIns="45720" rIns="91440" bIns="45720" numCol="1" anchor="t" anchorCtr="0" compatLnSpc="1">
            <a:prstTxWarp prst="textNoShape">
              <a:avLst/>
            </a:prstTxWarp>
          </a:bodyPr>
          <a:lstStyle/>
          <a:p>
            <a:pPr marL="342900" marR="0" lvl="0" indent="-342900" algn="l" defTabSz="914400" rtl="0" eaLnBrk="1" fontAlgn="auto" latinLnBrk="0" hangingPunct="1">
              <a:lnSpc>
                <a:spcPct val="100000"/>
              </a:lnSpc>
              <a:spcBef>
                <a:spcPct val="20000"/>
              </a:spcBef>
              <a:spcAft>
                <a:spcPts val="0"/>
              </a:spcAft>
              <a:buClrTx/>
              <a:buSzTx/>
              <a:tabLst/>
              <a:defRPr/>
            </a:pPr>
            <a:r>
              <a:rPr lang="de-CH" sz="2400" dirty="0" smtClean="0">
                <a:latin typeface="Arial" pitchFamily="34" charset="0"/>
                <a:cs typeface="Arial" pitchFamily="34" charset="0"/>
              </a:rPr>
              <a:t>1. Ausgangslage 		           LA Hans Wallimann</a:t>
            </a:r>
          </a:p>
          <a:p>
            <a:pPr marL="342900" marR="0" lvl="0" indent="-342900" algn="l" defTabSz="914400" rtl="0" eaLnBrk="1" fontAlgn="auto" latinLnBrk="0" hangingPunct="1">
              <a:lnSpc>
                <a:spcPct val="100000"/>
              </a:lnSpc>
              <a:spcBef>
                <a:spcPct val="20000"/>
              </a:spcBef>
              <a:spcAft>
                <a:spcPts val="0"/>
              </a:spcAft>
              <a:buClrTx/>
              <a:buSzTx/>
              <a:tabLst/>
              <a:defRPr/>
            </a:pPr>
            <a:r>
              <a:rPr lang="de-CH" sz="2400" dirty="0" smtClean="0">
                <a:latin typeface="Arial" pitchFamily="34" charset="0"/>
                <a:cs typeface="Arial" pitchFamily="34" charset="0"/>
              </a:rPr>
              <a:t>2. Ziel			           	LA Hans Wallimann</a:t>
            </a:r>
          </a:p>
          <a:p>
            <a:pPr marL="342900" marR="0" lvl="0" indent="-342900" algn="l" defTabSz="914400" rtl="0" eaLnBrk="1" fontAlgn="auto" latinLnBrk="0" hangingPunct="1">
              <a:lnSpc>
                <a:spcPct val="100000"/>
              </a:lnSpc>
              <a:spcBef>
                <a:spcPct val="20000"/>
              </a:spcBef>
              <a:spcAft>
                <a:spcPts val="0"/>
              </a:spcAft>
              <a:buClrTx/>
              <a:buSzTx/>
              <a:tabLst/>
              <a:defRPr/>
            </a:pPr>
            <a:r>
              <a:rPr lang="de-CH" sz="2400" dirty="0" smtClean="0">
                <a:latin typeface="Arial" pitchFamily="34" charset="0"/>
                <a:cs typeface="Arial" pitchFamily="34" charset="0"/>
              </a:rPr>
              <a:t>3</a:t>
            </a:r>
            <a:r>
              <a:rPr kumimoji="0" lang="de-CH" sz="2400" i="0" u="none" strike="noStrike" kern="1200" cap="none" spc="0" normalizeH="0" baseline="0" noProof="0" dirty="0" smtClean="0">
                <a:ln>
                  <a:noFill/>
                </a:ln>
                <a:solidFill>
                  <a:schemeClr val="tx1"/>
                </a:solidFill>
                <a:effectLst/>
                <a:uLnTx/>
                <a:uFillTx/>
                <a:latin typeface="Arial" pitchFamily="34" charset="0"/>
                <a:cs typeface="Arial" pitchFamily="34" charset="0"/>
              </a:rPr>
              <a:t>.</a:t>
            </a:r>
            <a:r>
              <a:rPr kumimoji="0" lang="de-CH" sz="2400" i="0" u="none" strike="noStrike" kern="1200" cap="none" spc="0" normalizeH="0" noProof="0" dirty="0" smtClean="0">
                <a:ln>
                  <a:noFill/>
                </a:ln>
                <a:solidFill>
                  <a:schemeClr val="tx1"/>
                </a:solidFill>
                <a:effectLst/>
                <a:uLnTx/>
                <a:uFillTx/>
                <a:latin typeface="Arial" pitchFamily="34" charset="0"/>
                <a:cs typeface="Arial" pitchFamily="34" charset="0"/>
              </a:rPr>
              <a:t> </a:t>
            </a:r>
            <a:r>
              <a:rPr kumimoji="0" lang="de-CH" sz="2400" i="0" u="none" strike="noStrike" kern="1200" cap="none" spc="0" normalizeH="0" baseline="0" noProof="0" dirty="0" smtClean="0">
                <a:ln>
                  <a:noFill/>
                </a:ln>
                <a:solidFill>
                  <a:schemeClr val="tx1"/>
                </a:solidFill>
                <a:effectLst/>
                <a:uLnTx/>
                <a:uFillTx/>
                <a:latin typeface="Arial" pitchFamily="34" charset="0"/>
                <a:cs typeface="Arial" pitchFamily="34" charset="0"/>
              </a:rPr>
              <a:t>Wichtigste Revisionspunkte      Patrick Csomor</a:t>
            </a:r>
            <a:r>
              <a:rPr kumimoji="0" lang="de-CH" sz="2400" i="0" u="none" strike="noStrike" kern="1200" cap="none" spc="0" normalizeH="0" noProof="0" dirty="0" smtClean="0">
                <a:ln>
                  <a:noFill/>
                </a:ln>
                <a:solidFill>
                  <a:schemeClr val="tx1"/>
                </a:solidFill>
                <a:effectLst/>
                <a:uLnTx/>
                <a:uFillTx/>
                <a:latin typeface="Arial" pitchFamily="34" charset="0"/>
                <a:cs typeface="Arial" pitchFamily="34" charset="0"/>
              </a:rPr>
              <a:t> </a:t>
            </a:r>
            <a:endParaRPr kumimoji="0" lang="de-CH" sz="2400" i="0" u="none" strike="noStrike" kern="1200" cap="none" spc="0" normalizeH="0" baseline="0" noProof="0" dirty="0" smtClean="0">
              <a:ln>
                <a:noFill/>
              </a:ln>
              <a:solidFill>
                <a:schemeClr val="tx1"/>
              </a:solidFill>
              <a:effectLst/>
              <a:uLnTx/>
              <a:uFillTx/>
              <a:latin typeface="Arial" pitchFamily="34" charset="0"/>
              <a:cs typeface="Arial" pitchFamily="34" charset="0"/>
            </a:endParaRPr>
          </a:p>
          <a:p>
            <a:pPr marL="457200" marR="0" lvl="0" indent="-457200" algn="l" defTabSz="914400" rtl="0" eaLnBrk="1" fontAlgn="auto" latinLnBrk="0" hangingPunct="1">
              <a:lnSpc>
                <a:spcPct val="100000"/>
              </a:lnSpc>
              <a:spcBef>
                <a:spcPct val="20000"/>
              </a:spcBef>
              <a:spcAft>
                <a:spcPts val="0"/>
              </a:spcAft>
              <a:buClrTx/>
              <a:buSzTx/>
              <a:tabLst/>
              <a:defRPr/>
            </a:pPr>
            <a:r>
              <a:rPr lang="de-CH" sz="2400" dirty="0" smtClean="0">
                <a:latin typeface="Arial" pitchFamily="34" charset="0"/>
                <a:cs typeface="Arial" pitchFamily="34" charset="0"/>
              </a:rPr>
              <a:t>4. Terminplan		    	           LA Hans Wallimann</a:t>
            </a:r>
          </a:p>
          <a:p>
            <a:pPr marL="457200" lvl="0" indent="-457200" fontAlgn="auto">
              <a:spcBef>
                <a:spcPct val="20000"/>
              </a:spcBef>
              <a:spcAft>
                <a:spcPts val="0"/>
              </a:spcAft>
              <a:defRPr/>
            </a:pPr>
            <a:r>
              <a:rPr lang="de-CH" sz="2400" dirty="0" smtClean="0">
                <a:solidFill>
                  <a:srgbClr val="FF0000"/>
                </a:solidFill>
                <a:latin typeface="Arial" pitchFamily="34" charset="0"/>
                <a:cs typeface="Arial" pitchFamily="34" charset="0"/>
              </a:rPr>
              <a:t>5. Vernehmlassung			LA Hans Wallimann</a:t>
            </a:r>
          </a:p>
          <a:p>
            <a:pPr marL="457200" marR="0" lvl="0" indent="-457200" algn="l" defTabSz="914400" rtl="0" eaLnBrk="1" fontAlgn="auto" latinLnBrk="0" hangingPunct="1">
              <a:lnSpc>
                <a:spcPct val="100000"/>
              </a:lnSpc>
              <a:spcBef>
                <a:spcPct val="20000"/>
              </a:spcBef>
              <a:spcAft>
                <a:spcPts val="0"/>
              </a:spcAft>
              <a:buClrTx/>
              <a:buSzTx/>
              <a:tabLst/>
              <a:defRPr/>
            </a:pPr>
            <a:r>
              <a:rPr lang="de-CH" sz="2400" dirty="0" smtClean="0">
                <a:latin typeface="Arial" pitchFamily="34" charset="0"/>
                <a:cs typeface="Arial" pitchFamily="34" charset="0"/>
              </a:rPr>
              <a:t>6. Fragen</a:t>
            </a:r>
            <a:r>
              <a:rPr kumimoji="0" lang="de-CH" sz="2400" i="0" u="none" strike="noStrike" kern="1200" cap="none" spc="0" normalizeH="0" noProof="0" dirty="0" smtClean="0">
                <a:ln>
                  <a:noFill/>
                </a:ln>
                <a:solidFill>
                  <a:schemeClr val="tx1"/>
                </a:solidFill>
                <a:effectLst/>
                <a:uLnTx/>
                <a:uFillTx/>
                <a:latin typeface="Arial" pitchFamily="34" charset="0"/>
                <a:cs typeface="Arial" pitchFamily="34" charset="0"/>
              </a:rPr>
              <a:t>				Patrick Csomor, </a:t>
            </a:r>
          </a:p>
          <a:p>
            <a:pPr marL="4114800" lvl="8" indent="-457200">
              <a:spcBef>
                <a:spcPct val="20000"/>
              </a:spcBef>
              <a:defRPr/>
            </a:pPr>
            <a:r>
              <a:rPr lang="de-CH" sz="2400" noProof="0" dirty="0" smtClean="0">
                <a:latin typeface="Arial" pitchFamily="34" charset="0"/>
                <a:cs typeface="Arial" pitchFamily="34" charset="0"/>
              </a:rPr>
              <a:t>    		Werner Gut, </a:t>
            </a:r>
          </a:p>
          <a:p>
            <a:pPr marL="4114800" lvl="8" indent="-457200">
              <a:spcBef>
                <a:spcPct val="20000"/>
              </a:spcBef>
              <a:defRPr/>
            </a:pPr>
            <a:r>
              <a:rPr lang="de-CH" sz="2400" dirty="0" smtClean="0">
                <a:latin typeface="Arial" pitchFamily="34" charset="0"/>
                <a:cs typeface="Arial" pitchFamily="34" charset="0"/>
              </a:rPr>
              <a:t>		</a:t>
            </a:r>
            <a:r>
              <a:rPr lang="de-CH" sz="2400" noProof="0" dirty="0" smtClean="0">
                <a:latin typeface="Arial" pitchFamily="34" charset="0"/>
                <a:cs typeface="Arial" pitchFamily="34" charset="0"/>
              </a:rPr>
              <a:t>Lukas Widmer</a:t>
            </a:r>
            <a:endParaRPr kumimoji="0" lang="de-CH" sz="2400" i="0" u="none" strike="noStrike" kern="1200" cap="none" spc="0" normalizeH="0" baseline="0" noProof="0" dirty="0" smtClean="0">
              <a:ln>
                <a:noFill/>
              </a:ln>
              <a:solidFill>
                <a:schemeClr val="tx1"/>
              </a:solidFill>
              <a:effectLst/>
              <a:uLnTx/>
              <a:uFillTx/>
              <a:latin typeface="Arial" pitchFamily="34" charset="0"/>
              <a:cs typeface="Arial" pitchFamily="34" charset="0"/>
            </a:endParaRP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endParaRPr kumimoji="0" lang="de-CH" sz="500" b="0" i="0" u="none" strike="noStrike" kern="1200" cap="none" spc="0" normalizeH="0" baseline="0" noProof="0" dirty="0" smtClean="0">
              <a:ln>
                <a:noFill/>
              </a:ln>
              <a:solidFill>
                <a:schemeClr val="tx1"/>
              </a:solidFill>
              <a:effectLst/>
              <a:uLnTx/>
              <a:uFillTx/>
              <a:latin typeface="+mn-lt"/>
              <a:ea typeface="+mn-ea"/>
              <a:cs typeface="+mn-cs"/>
            </a:endParaRP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liennummernplatzhalter 3"/>
          <p:cNvSpPr>
            <a:spLocks noGrp="1"/>
          </p:cNvSpPr>
          <p:nvPr>
            <p:ph type="sldNum" sz="quarter" idx="10"/>
          </p:nvPr>
        </p:nvSpPr>
        <p:spPr/>
        <p:txBody>
          <a:bodyPr/>
          <a:lstStyle/>
          <a:p>
            <a:pPr>
              <a:defRPr/>
            </a:pPr>
            <a:fld id="{B8DB477C-FAD1-4B1F-9BA9-13FADF150DFF}" type="slidenum">
              <a:rPr lang="de-CH" smtClean="0"/>
              <a:pPr>
                <a:defRPr/>
              </a:pPr>
              <a:t>24</a:t>
            </a:fld>
            <a:endParaRPr lang="de-CH" dirty="0"/>
          </a:p>
        </p:txBody>
      </p:sp>
      <p:sp>
        <p:nvSpPr>
          <p:cNvPr id="15362" name="Titel 1"/>
          <p:cNvSpPr>
            <a:spLocks noGrp="1"/>
          </p:cNvSpPr>
          <p:nvPr>
            <p:ph type="title"/>
          </p:nvPr>
        </p:nvSpPr>
        <p:spPr bwMode="auto">
          <a:xfrm>
            <a:off x="1043608" y="548680"/>
            <a:ext cx="7629525" cy="792088"/>
          </a:xfrm>
          <a:noFill/>
          <a:ln>
            <a:miter lim="800000"/>
            <a:headEnd/>
            <a:tailEnd/>
          </a:ln>
        </p:spPr>
        <p:txBody>
          <a:bodyPr vert="horz" wrap="square" lIns="91440" tIns="45720" rIns="91440" bIns="45720" numCol="1" anchor="t" anchorCtr="0" compatLnSpc="1">
            <a:prstTxWarp prst="textNoShape">
              <a:avLst/>
            </a:prstTxWarp>
          </a:bodyPr>
          <a:lstStyle/>
          <a:p>
            <a:r>
              <a:rPr lang="de-CH" sz="3200" b="1" dirty="0" smtClean="0"/>
              <a:t>5. Vernehmlassung</a:t>
            </a:r>
            <a:endParaRPr lang="de-CH" sz="3200" b="1" dirty="0"/>
          </a:p>
        </p:txBody>
      </p:sp>
      <p:sp>
        <p:nvSpPr>
          <p:cNvPr id="7" name="Inhaltsplatzhalter 2"/>
          <p:cNvSpPr>
            <a:spLocks noGrp="1"/>
          </p:cNvSpPr>
          <p:nvPr>
            <p:ph idx="1"/>
          </p:nvPr>
        </p:nvSpPr>
        <p:spPr bwMode="auto">
          <a:xfrm>
            <a:off x="899592" y="1484784"/>
            <a:ext cx="7892950" cy="4641379"/>
          </a:xfrm>
          <a:noFill/>
          <a:ln>
            <a:miter lim="800000"/>
            <a:headEnd/>
            <a:tailEnd/>
          </a:ln>
        </p:spPr>
        <p:txBody>
          <a:bodyPr vert="horz" wrap="square" lIns="91440" tIns="45720" rIns="91440" bIns="45720" numCol="1" anchor="t" anchorCtr="0" compatLnSpc="1">
            <a:prstTxWarp prst="textNoShape">
              <a:avLst/>
            </a:prstTxWarp>
          </a:bodyPr>
          <a:lstStyle/>
          <a:p>
            <a:r>
              <a:rPr lang="de-CH" sz="2400" dirty="0" smtClean="0"/>
              <a:t>Elektronische Vernehmlassung: </a:t>
            </a:r>
            <a:r>
              <a:rPr lang="de-CH" sz="2400" dirty="0" smtClean="0">
                <a:hlinkClick r:id="rId3"/>
              </a:rPr>
              <a:t>www.ow.ch</a:t>
            </a:r>
            <a:endParaRPr lang="de-CH" sz="2400" dirty="0" smtClean="0"/>
          </a:p>
          <a:p>
            <a:pPr>
              <a:buNone/>
            </a:pPr>
            <a:r>
              <a:rPr lang="de-CH" sz="2400" dirty="0" smtClean="0"/>
              <a:t>    → breite Vernehmlassung</a:t>
            </a:r>
          </a:p>
          <a:p>
            <a:pPr>
              <a:buNone/>
            </a:pPr>
            <a:r>
              <a:rPr lang="de-CH" sz="2400" dirty="0" smtClean="0"/>
              <a:t>    → umfangreiche Dokumentation</a:t>
            </a:r>
            <a:br>
              <a:rPr lang="de-CH" sz="2400" dirty="0" smtClean="0"/>
            </a:br>
            <a:endParaRPr lang="de-CH" sz="1000" dirty="0" smtClean="0"/>
          </a:p>
          <a:p>
            <a:r>
              <a:rPr lang="de-CH" sz="2400" dirty="0" smtClean="0"/>
              <a:t>Antworten in elektronischer Form bis </a:t>
            </a:r>
            <a:r>
              <a:rPr lang="de-CH" sz="2400" b="1" dirty="0" smtClean="0"/>
              <a:t>27. März 2015 </a:t>
            </a:r>
            <a:r>
              <a:rPr lang="de-CH" sz="2400" dirty="0" smtClean="0"/>
              <a:t>an </a:t>
            </a:r>
            <a:r>
              <a:rPr lang="de-CH" sz="2400" dirty="0" err="1" smtClean="0">
                <a:hlinkClick r:id="rId4"/>
              </a:rPr>
              <a:t>finanzdepartement</a:t>
            </a:r>
            <a:r>
              <a:rPr lang="de-CH" sz="2400" dirty="0" smtClean="0">
                <a:hlinkClick r:id="rId4"/>
              </a:rPr>
              <a:t>@</a:t>
            </a:r>
            <a:r>
              <a:rPr lang="de-CH" sz="2400" dirty="0" err="1" smtClean="0">
                <a:hlinkClick r:id="rId4"/>
              </a:rPr>
              <a:t>ow.ch</a:t>
            </a:r>
            <a:endParaRPr lang="de-CH" sz="2400" dirty="0" smtClean="0"/>
          </a:p>
          <a:p>
            <a:endParaRPr lang="de-CH" sz="1000" b="1" dirty="0" smtClean="0"/>
          </a:p>
          <a:p>
            <a:r>
              <a:rPr lang="de-CH" sz="2400" dirty="0" smtClean="0"/>
              <a:t>Fragebogen</a:t>
            </a:r>
            <a:br>
              <a:rPr lang="de-CH" sz="2400" dirty="0" smtClean="0"/>
            </a:br>
            <a:endParaRPr lang="de-CH" sz="1000" dirty="0" smtClean="0"/>
          </a:p>
          <a:p>
            <a:r>
              <a:rPr lang="de-CH" sz="2400" dirty="0" smtClean="0"/>
              <a:t>Bitte gezielte Antworten / Änderungsvorschläge</a:t>
            </a:r>
          </a:p>
          <a:p>
            <a:endParaRPr lang="de-CH" sz="1000" dirty="0" smtClean="0"/>
          </a:p>
          <a:p>
            <a:r>
              <a:rPr lang="es-ES_tradnl" sz="2400" dirty="0" smtClean="0"/>
              <a:t>Auch punktuelle Beantwortung möglich</a:t>
            </a:r>
            <a:endParaRPr lang="de-CH" sz="2400" dirty="0" smtClean="0"/>
          </a:p>
          <a:p>
            <a:pPr>
              <a:buNone/>
            </a:pPr>
            <a:endParaRPr lang="de-CH" sz="2400" dirty="0" smtClean="0"/>
          </a:p>
          <a:p>
            <a:endParaRPr lang="de-CH" sz="500" dirty="0" smtClean="0"/>
          </a:p>
          <a:p>
            <a:endParaRPr lang="de-CH" sz="500" dirty="0" smtClean="0"/>
          </a:p>
          <a:p>
            <a:endParaRPr lang="de-CH" sz="500" dirty="0" smtClean="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idx="4294967295"/>
          </p:nvPr>
        </p:nvSpPr>
        <p:spPr>
          <a:xfrm>
            <a:off x="467544" y="728700"/>
            <a:ext cx="8229600" cy="1143000"/>
          </a:xfrm>
          <a:prstGeom prst="rect">
            <a:avLst/>
          </a:prstGeom>
        </p:spPr>
        <p:txBody>
          <a:bodyPr/>
          <a:lstStyle/>
          <a:p>
            <a:r>
              <a:rPr lang="de-CH" b="1" dirty="0" smtClean="0">
                <a:latin typeface="Arial" pitchFamily="34" charset="0"/>
                <a:cs typeface="Arial" pitchFamily="34" charset="0"/>
              </a:rPr>
              <a:t>Agenda</a:t>
            </a:r>
            <a:endParaRPr lang="de-CH" b="1" dirty="0">
              <a:latin typeface="Arial" pitchFamily="34" charset="0"/>
              <a:cs typeface="Arial" pitchFamily="34" charset="0"/>
            </a:endParaRPr>
          </a:p>
        </p:txBody>
      </p:sp>
      <p:sp>
        <p:nvSpPr>
          <p:cNvPr id="5" name="Inhaltsplatzhalter 2"/>
          <p:cNvSpPr txBox="1">
            <a:spLocks/>
          </p:cNvSpPr>
          <p:nvPr/>
        </p:nvSpPr>
        <p:spPr bwMode="auto">
          <a:xfrm>
            <a:off x="935088" y="1700808"/>
            <a:ext cx="8208912" cy="4932548"/>
          </a:xfrm>
          <a:prstGeom prst="rect">
            <a:avLst/>
          </a:prstGeom>
          <a:noFill/>
          <a:ln>
            <a:miter lim="800000"/>
            <a:headEnd/>
            <a:tailEnd/>
          </a:ln>
        </p:spPr>
        <p:txBody>
          <a:bodyPr vert="horz" wrap="square" lIns="91440" tIns="45720" rIns="91440" bIns="45720" numCol="1" anchor="t" anchorCtr="0" compatLnSpc="1">
            <a:prstTxWarp prst="textNoShape">
              <a:avLst/>
            </a:prstTxWarp>
          </a:bodyPr>
          <a:lstStyle/>
          <a:p>
            <a:pPr marL="342900" marR="0" lvl="0" indent="-342900" algn="l" defTabSz="914400" rtl="0" eaLnBrk="1" fontAlgn="auto" latinLnBrk="0" hangingPunct="1">
              <a:lnSpc>
                <a:spcPct val="100000"/>
              </a:lnSpc>
              <a:spcBef>
                <a:spcPct val="20000"/>
              </a:spcBef>
              <a:spcAft>
                <a:spcPts val="0"/>
              </a:spcAft>
              <a:buClrTx/>
              <a:buSzTx/>
              <a:tabLst/>
              <a:defRPr/>
            </a:pPr>
            <a:r>
              <a:rPr lang="de-CH" sz="2400" dirty="0" smtClean="0">
                <a:latin typeface="Arial" pitchFamily="34" charset="0"/>
                <a:cs typeface="Arial" pitchFamily="34" charset="0"/>
              </a:rPr>
              <a:t>1. Ausgangslage 		           LA Hans Wallimann</a:t>
            </a:r>
          </a:p>
          <a:p>
            <a:pPr marL="342900" marR="0" lvl="0" indent="-342900" algn="l" defTabSz="914400" rtl="0" eaLnBrk="1" fontAlgn="auto" latinLnBrk="0" hangingPunct="1">
              <a:lnSpc>
                <a:spcPct val="100000"/>
              </a:lnSpc>
              <a:spcBef>
                <a:spcPct val="20000"/>
              </a:spcBef>
              <a:spcAft>
                <a:spcPts val="0"/>
              </a:spcAft>
              <a:buClrTx/>
              <a:buSzTx/>
              <a:tabLst/>
              <a:defRPr/>
            </a:pPr>
            <a:r>
              <a:rPr lang="de-CH" sz="2400" dirty="0" smtClean="0">
                <a:latin typeface="Arial" pitchFamily="34" charset="0"/>
                <a:cs typeface="Arial" pitchFamily="34" charset="0"/>
              </a:rPr>
              <a:t>2. Ziel			           	LA Hans Wallimann</a:t>
            </a:r>
          </a:p>
          <a:p>
            <a:pPr marL="342900" marR="0" lvl="0" indent="-342900" algn="l" defTabSz="914400" rtl="0" eaLnBrk="1" fontAlgn="auto" latinLnBrk="0" hangingPunct="1">
              <a:lnSpc>
                <a:spcPct val="100000"/>
              </a:lnSpc>
              <a:spcBef>
                <a:spcPct val="20000"/>
              </a:spcBef>
              <a:spcAft>
                <a:spcPts val="0"/>
              </a:spcAft>
              <a:buClrTx/>
              <a:buSzTx/>
              <a:tabLst/>
              <a:defRPr/>
            </a:pPr>
            <a:r>
              <a:rPr lang="de-CH" sz="2400" dirty="0" smtClean="0">
                <a:latin typeface="Arial" pitchFamily="34" charset="0"/>
                <a:cs typeface="Arial" pitchFamily="34" charset="0"/>
              </a:rPr>
              <a:t>3</a:t>
            </a:r>
            <a:r>
              <a:rPr kumimoji="0" lang="de-CH" sz="2400" i="0" u="none" strike="noStrike" kern="1200" cap="none" spc="0" normalizeH="0" baseline="0" noProof="0" dirty="0" smtClean="0">
                <a:ln>
                  <a:noFill/>
                </a:ln>
                <a:solidFill>
                  <a:schemeClr val="tx1"/>
                </a:solidFill>
                <a:effectLst/>
                <a:uLnTx/>
                <a:uFillTx/>
                <a:latin typeface="Arial" pitchFamily="34" charset="0"/>
                <a:cs typeface="Arial" pitchFamily="34" charset="0"/>
              </a:rPr>
              <a:t>.</a:t>
            </a:r>
            <a:r>
              <a:rPr kumimoji="0" lang="de-CH" sz="2400" i="0" u="none" strike="noStrike" kern="1200" cap="none" spc="0" normalizeH="0" noProof="0" dirty="0" smtClean="0">
                <a:ln>
                  <a:noFill/>
                </a:ln>
                <a:solidFill>
                  <a:schemeClr val="tx1"/>
                </a:solidFill>
                <a:effectLst/>
                <a:uLnTx/>
                <a:uFillTx/>
                <a:latin typeface="Arial" pitchFamily="34" charset="0"/>
                <a:cs typeface="Arial" pitchFamily="34" charset="0"/>
              </a:rPr>
              <a:t> </a:t>
            </a:r>
            <a:r>
              <a:rPr kumimoji="0" lang="de-CH" sz="2400" i="0" u="none" strike="noStrike" kern="1200" cap="none" spc="0" normalizeH="0" baseline="0" noProof="0" dirty="0" smtClean="0">
                <a:ln>
                  <a:noFill/>
                </a:ln>
                <a:solidFill>
                  <a:schemeClr val="tx1"/>
                </a:solidFill>
                <a:effectLst/>
                <a:uLnTx/>
                <a:uFillTx/>
                <a:latin typeface="Arial" pitchFamily="34" charset="0"/>
                <a:cs typeface="Arial" pitchFamily="34" charset="0"/>
              </a:rPr>
              <a:t>Wichtigste Revisionspunkte      Patrick Csomor</a:t>
            </a:r>
            <a:r>
              <a:rPr kumimoji="0" lang="de-CH" sz="2400" i="0" u="none" strike="noStrike" kern="1200" cap="none" spc="0" normalizeH="0" noProof="0" dirty="0" smtClean="0">
                <a:ln>
                  <a:noFill/>
                </a:ln>
                <a:solidFill>
                  <a:schemeClr val="tx1"/>
                </a:solidFill>
                <a:effectLst/>
                <a:uLnTx/>
                <a:uFillTx/>
                <a:latin typeface="Arial" pitchFamily="34" charset="0"/>
                <a:cs typeface="Arial" pitchFamily="34" charset="0"/>
              </a:rPr>
              <a:t> </a:t>
            </a:r>
            <a:endParaRPr kumimoji="0" lang="de-CH" sz="2400" i="0" u="none" strike="noStrike" kern="1200" cap="none" spc="0" normalizeH="0" baseline="0" noProof="0" dirty="0" smtClean="0">
              <a:ln>
                <a:noFill/>
              </a:ln>
              <a:solidFill>
                <a:schemeClr val="tx1"/>
              </a:solidFill>
              <a:effectLst/>
              <a:uLnTx/>
              <a:uFillTx/>
              <a:latin typeface="Arial" pitchFamily="34" charset="0"/>
              <a:cs typeface="Arial" pitchFamily="34" charset="0"/>
            </a:endParaRPr>
          </a:p>
          <a:p>
            <a:pPr marL="457200" marR="0" lvl="0" indent="-457200" algn="l" defTabSz="914400" rtl="0" eaLnBrk="1" fontAlgn="auto" latinLnBrk="0" hangingPunct="1">
              <a:lnSpc>
                <a:spcPct val="100000"/>
              </a:lnSpc>
              <a:spcBef>
                <a:spcPct val="20000"/>
              </a:spcBef>
              <a:spcAft>
                <a:spcPts val="0"/>
              </a:spcAft>
              <a:buClrTx/>
              <a:buSzTx/>
              <a:tabLst/>
              <a:defRPr/>
            </a:pPr>
            <a:r>
              <a:rPr lang="de-CH" sz="2400" dirty="0" smtClean="0">
                <a:latin typeface="Arial" pitchFamily="34" charset="0"/>
                <a:cs typeface="Arial" pitchFamily="34" charset="0"/>
              </a:rPr>
              <a:t>4. Terminplan		    	           LA Hans Wallimann</a:t>
            </a:r>
          </a:p>
          <a:p>
            <a:pPr marL="457200" lvl="0" indent="-457200" fontAlgn="auto">
              <a:spcBef>
                <a:spcPct val="20000"/>
              </a:spcBef>
              <a:spcAft>
                <a:spcPts val="0"/>
              </a:spcAft>
              <a:defRPr/>
            </a:pPr>
            <a:r>
              <a:rPr lang="de-CH" sz="2400" dirty="0" smtClean="0">
                <a:latin typeface="Arial" pitchFamily="34" charset="0"/>
                <a:cs typeface="Arial" pitchFamily="34" charset="0"/>
              </a:rPr>
              <a:t>5. Vernehmlassung			LA Hans Wallimann</a:t>
            </a:r>
          </a:p>
          <a:p>
            <a:pPr marL="457200" marR="0" lvl="0" indent="-457200" algn="l" defTabSz="914400" rtl="0" eaLnBrk="1" fontAlgn="auto" latinLnBrk="0" hangingPunct="1">
              <a:lnSpc>
                <a:spcPct val="100000"/>
              </a:lnSpc>
              <a:spcBef>
                <a:spcPct val="20000"/>
              </a:spcBef>
              <a:spcAft>
                <a:spcPts val="0"/>
              </a:spcAft>
              <a:buClrTx/>
              <a:buSzTx/>
              <a:tabLst/>
              <a:defRPr/>
            </a:pPr>
            <a:r>
              <a:rPr lang="de-CH" sz="2400" dirty="0" smtClean="0">
                <a:solidFill>
                  <a:srgbClr val="FF0000"/>
                </a:solidFill>
                <a:latin typeface="Arial" pitchFamily="34" charset="0"/>
                <a:cs typeface="Arial" pitchFamily="34" charset="0"/>
              </a:rPr>
              <a:t>6. Fragen</a:t>
            </a:r>
            <a:r>
              <a:rPr kumimoji="0" lang="de-CH" sz="2400" i="0" u="none" strike="noStrike" kern="1200" cap="none" spc="0" normalizeH="0" noProof="0" dirty="0" smtClean="0">
                <a:ln>
                  <a:noFill/>
                </a:ln>
                <a:solidFill>
                  <a:srgbClr val="FF0000"/>
                </a:solidFill>
                <a:effectLst/>
                <a:uLnTx/>
                <a:uFillTx/>
                <a:latin typeface="Arial" pitchFamily="34" charset="0"/>
                <a:cs typeface="Arial" pitchFamily="34" charset="0"/>
              </a:rPr>
              <a:t>				Patrick Csomor, </a:t>
            </a:r>
          </a:p>
          <a:p>
            <a:pPr marL="4114800" lvl="8" indent="-457200">
              <a:spcBef>
                <a:spcPct val="20000"/>
              </a:spcBef>
              <a:defRPr/>
            </a:pPr>
            <a:r>
              <a:rPr lang="de-CH" sz="2400" noProof="0" dirty="0" smtClean="0">
                <a:solidFill>
                  <a:srgbClr val="FF0000"/>
                </a:solidFill>
                <a:latin typeface="Arial" pitchFamily="34" charset="0"/>
                <a:cs typeface="Arial" pitchFamily="34" charset="0"/>
              </a:rPr>
              <a:t>    		Werner Gut, </a:t>
            </a:r>
          </a:p>
          <a:p>
            <a:pPr marL="4114800" lvl="8" indent="-457200">
              <a:spcBef>
                <a:spcPct val="20000"/>
              </a:spcBef>
              <a:defRPr/>
            </a:pPr>
            <a:r>
              <a:rPr lang="de-CH" sz="2400" dirty="0" smtClean="0">
                <a:solidFill>
                  <a:srgbClr val="FF0000"/>
                </a:solidFill>
                <a:latin typeface="Arial" pitchFamily="34" charset="0"/>
                <a:cs typeface="Arial" pitchFamily="34" charset="0"/>
              </a:rPr>
              <a:t>		</a:t>
            </a:r>
            <a:r>
              <a:rPr lang="de-CH" sz="2400" noProof="0" dirty="0" smtClean="0">
                <a:solidFill>
                  <a:srgbClr val="FF0000"/>
                </a:solidFill>
                <a:latin typeface="Arial" pitchFamily="34" charset="0"/>
                <a:cs typeface="Arial" pitchFamily="34" charset="0"/>
              </a:rPr>
              <a:t>Lukas Widmer</a:t>
            </a:r>
            <a:endParaRPr kumimoji="0" lang="de-CH" sz="2400" i="0" u="none" strike="noStrike" kern="1200" cap="none" spc="0" normalizeH="0" baseline="0" noProof="0" dirty="0" smtClean="0">
              <a:ln>
                <a:noFill/>
              </a:ln>
              <a:solidFill>
                <a:srgbClr val="FF0000"/>
              </a:solidFill>
              <a:effectLst/>
              <a:uLnTx/>
              <a:uFillTx/>
              <a:latin typeface="Arial" pitchFamily="34" charset="0"/>
              <a:cs typeface="Arial" pitchFamily="34" charset="0"/>
            </a:endParaRP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endParaRPr kumimoji="0" lang="de-CH" sz="500" b="0" i="0" u="none" strike="noStrike" kern="1200" cap="none" spc="0" normalizeH="0" baseline="0" noProof="0" dirty="0" smtClean="0">
              <a:ln>
                <a:noFill/>
              </a:ln>
              <a:solidFill>
                <a:schemeClr val="tx1"/>
              </a:solidFill>
              <a:effectLst/>
              <a:uLnTx/>
              <a:uFillTx/>
              <a:latin typeface="+mn-lt"/>
              <a:ea typeface="+mn-ea"/>
              <a:cs typeface="+mn-cs"/>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liennummernplatzhalter 3"/>
          <p:cNvSpPr>
            <a:spLocks noGrp="1"/>
          </p:cNvSpPr>
          <p:nvPr>
            <p:ph type="sldNum" sz="quarter" idx="10"/>
          </p:nvPr>
        </p:nvSpPr>
        <p:spPr/>
        <p:txBody>
          <a:bodyPr/>
          <a:lstStyle/>
          <a:p>
            <a:pPr>
              <a:defRPr/>
            </a:pPr>
            <a:fld id="{B8DB477C-FAD1-4B1F-9BA9-13FADF150DFF}" type="slidenum">
              <a:rPr lang="de-CH" smtClean="0"/>
              <a:pPr>
                <a:defRPr/>
              </a:pPr>
              <a:t>3</a:t>
            </a:fld>
            <a:endParaRPr lang="de-CH" dirty="0"/>
          </a:p>
        </p:txBody>
      </p:sp>
      <p:sp>
        <p:nvSpPr>
          <p:cNvPr id="15362" name="Titel 1"/>
          <p:cNvSpPr>
            <a:spLocks noGrp="1"/>
          </p:cNvSpPr>
          <p:nvPr>
            <p:ph type="title"/>
          </p:nvPr>
        </p:nvSpPr>
        <p:spPr bwMode="auto">
          <a:xfrm>
            <a:off x="539552" y="764704"/>
            <a:ext cx="7629525" cy="699542"/>
          </a:xfrm>
          <a:noFill/>
          <a:ln>
            <a:miter lim="800000"/>
            <a:headEnd/>
            <a:tailEnd/>
          </a:ln>
        </p:spPr>
        <p:txBody>
          <a:bodyPr vert="horz" wrap="square" lIns="91440" tIns="45720" rIns="91440" bIns="45720" numCol="1" anchor="t" anchorCtr="0" compatLnSpc="1">
            <a:prstTxWarp prst="textNoShape">
              <a:avLst/>
            </a:prstTxWarp>
          </a:bodyPr>
          <a:lstStyle/>
          <a:p>
            <a:pPr>
              <a:defRPr/>
            </a:pPr>
            <a:r>
              <a:rPr lang="de-CH" sz="3200" b="1" dirty="0" smtClean="0">
                <a:latin typeface="Arial" charset="0"/>
                <a:cs typeface="Arial" charset="0"/>
              </a:rPr>
              <a:t>1. Ausgangslage</a:t>
            </a:r>
          </a:p>
        </p:txBody>
      </p:sp>
      <p:sp>
        <p:nvSpPr>
          <p:cNvPr id="5" name="Inhaltsplatzhalter 2"/>
          <p:cNvSpPr>
            <a:spLocks noGrp="1"/>
          </p:cNvSpPr>
          <p:nvPr>
            <p:ph idx="1"/>
          </p:nvPr>
        </p:nvSpPr>
        <p:spPr bwMode="auto">
          <a:xfrm>
            <a:off x="1043608" y="1628800"/>
            <a:ext cx="7200900" cy="4320480"/>
          </a:xfrm>
          <a:noFill/>
          <a:ln>
            <a:miter lim="800000"/>
            <a:headEnd/>
            <a:tailEnd/>
          </a:ln>
        </p:spPr>
        <p:txBody>
          <a:bodyPr vert="horz" wrap="square" lIns="91440" tIns="45720" rIns="91440" bIns="45720" numCol="1" anchor="t" anchorCtr="0" compatLnSpc="1">
            <a:prstTxWarp prst="textNoShape">
              <a:avLst/>
            </a:prstTxWarp>
          </a:bodyPr>
          <a:lstStyle/>
          <a:p>
            <a:r>
              <a:rPr lang="de-CH" sz="2400" dirty="0" smtClean="0"/>
              <a:t>Geltendes Gesundheitsgesetz ist mittlerweile mehr als 20 Jahre alt.</a:t>
            </a:r>
            <a:endParaRPr lang="de-CH" sz="500" dirty="0" smtClean="0"/>
          </a:p>
          <a:p>
            <a:pPr>
              <a:buNone/>
            </a:pPr>
            <a:r>
              <a:rPr lang="de-CH" sz="500" dirty="0" smtClean="0"/>
              <a:t/>
            </a:r>
            <a:br>
              <a:rPr lang="de-CH" sz="500" dirty="0" smtClean="0"/>
            </a:br>
            <a:endParaRPr lang="de-CH" sz="500" dirty="0" smtClean="0"/>
          </a:p>
          <a:p>
            <a:r>
              <a:rPr lang="de-CH" sz="2400" dirty="0" smtClean="0"/>
              <a:t>Gesundheitswesen in der Schweiz und in Obwalden hat in den letzten Jahren eine starke Dynamik entfaltet.</a:t>
            </a:r>
            <a:br>
              <a:rPr lang="de-CH" sz="2400" dirty="0" smtClean="0"/>
            </a:br>
            <a:endParaRPr lang="de-CH" sz="1000" dirty="0" smtClean="0"/>
          </a:p>
          <a:p>
            <a:r>
              <a:rPr lang="de-CH" sz="2400" dirty="0" smtClean="0"/>
              <a:t>Gesundheitsgesetz entspricht in vielen Teilen nicht mehr den Anforderungen und Bedürfnissen des heutigen öffentlichen Gesundheitswesens.</a:t>
            </a:r>
          </a:p>
          <a:p>
            <a:endParaRPr lang="de-CH" sz="500" dirty="0" smtClean="0"/>
          </a:p>
          <a:p>
            <a:endParaRPr lang="de-CH" sz="500" dirty="0" smtClean="0"/>
          </a:p>
          <a:p>
            <a:endParaRPr lang="de-CH" sz="500" dirty="0" smtClean="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idx="4294967295"/>
          </p:nvPr>
        </p:nvSpPr>
        <p:spPr>
          <a:xfrm>
            <a:off x="467544" y="728700"/>
            <a:ext cx="8229600" cy="1143000"/>
          </a:xfrm>
          <a:prstGeom prst="rect">
            <a:avLst/>
          </a:prstGeom>
        </p:spPr>
        <p:txBody>
          <a:bodyPr/>
          <a:lstStyle/>
          <a:p>
            <a:r>
              <a:rPr lang="de-CH" b="1" dirty="0" smtClean="0">
                <a:latin typeface="Arial" pitchFamily="34" charset="0"/>
                <a:cs typeface="Arial" pitchFamily="34" charset="0"/>
              </a:rPr>
              <a:t>Agenda</a:t>
            </a:r>
            <a:endParaRPr lang="de-CH" b="1" dirty="0">
              <a:latin typeface="Arial" pitchFamily="34" charset="0"/>
              <a:cs typeface="Arial" pitchFamily="34" charset="0"/>
            </a:endParaRPr>
          </a:p>
        </p:txBody>
      </p:sp>
      <p:sp>
        <p:nvSpPr>
          <p:cNvPr id="5" name="Inhaltsplatzhalter 2"/>
          <p:cNvSpPr txBox="1">
            <a:spLocks/>
          </p:cNvSpPr>
          <p:nvPr/>
        </p:nvSpPr>
        <p:spPr bwMode="auto">
          <a:xfrm>
            <a:off x="935088" y="1700808"/>
            <a:ext cx="8208912" cy="4932548"/>
          </a:xfrm>
          <a:prstGeom prst="rect">
            <a:avLst/>
          </a:prstGeom>
          <a:noFill/>
          <a:ln>
            <a:miter lim="800000"/>
            <a:headEnd/>
            <a:tailEnd/>
          </a:ln>
        </p:spPr>
        <p:txBody>
          <a:bodyPr vert="horz" wrap="square" lIns="91440" tIns="45720" rIns="91440" bIns="45720" numCol="1" anchor="t" anchorCtr="0" compatLnSpc="1">
            <a:prstTxWarp prst="textNoShape">
              <a:avLst/>
            </a:prstTxWarp>
          </a:bodyPr>
          <a:lstStyle/>
          <a:p>
            <a:pPr marL="342900" marR="0" lvl="0" indent="-342900" algn="l" defTabSz="914400" rtl="0" eaLnBrk="1" fontAlgn="auto" latinLnBrk="0" hangingPunct="1">
              <a:lnSpc>
                <a:spcPct val="100000"/>
              </a:lnSpc>
              <a:spcBef>
                <a:spcPct val="20000"/>
              </a:spcBef>
              <a:spcAft>
                <a:spcPts val="0"/>
              </a:spcAft>
              <a:buClrTx/>
              <a:buSzTx/>
              <a:tabLst/>
              <a:defRPr/>
            </a:pPr>
            <a:r>
              <a:rPr lang="de-CH" sz="2400" dirty="0" smtClean="0">
                <a:latin typeface="Arial" pitchFamily="34" charset="0"/>
                <a:cs typeface="Arial" pitchFamily="34" charset="0"/>
              </a:rPr>
              <a:t>1. Ausgangslage 		           LA Hans Wallimann</a:t>
            </a:r>
          </a:p>
          <a:p>
            <a:pPr marL="342900" marR="0" lvl="0" indent="-342900" algn="l" defTabSz="914400" rtl="0" eaLnBrk="1" fontAlgn="auto" latinLnBrk="0" hangingPunct="1">
              <a:lnSpc>
                <a:spcPct val="100000"/>
              </a:lnSpc>
              <a:spcBef>
                <a:spcPct val="20000"/>
              </a:spcBef>
              <a:spcAft>
                <a:spcPts val="0"/>
              </a:spcAft>
              <a:buClrTx/>
              <a:buSzTx/>
              <a:tabLst/>
              <a:defRPr/>
            </a:pPr>
            <a:r>
              <a:rPr lang="de-CH" sz="2400" dirty="0" smtClean="0">
                <a:solidFill>
                  <a:srgbClr val="FF0000"/>
                </a:solidFill>
                <a:latin typeface="Arial" pitchFamily="34" charset="0"/>
                <a:cs typeface="Arial" pitchFamily="34" charset="0"/>
              </a:rPr>
              <a:t>2. Ziel			           	LA Hans Wallimann</a:t>
            </a:r>
          </a:p>
          <a:p>
            <a:pPr marL="342900" marR="0" lvl="0" indent="-342900" algn="l" defTabSz="914400" rtl="0" eaLnBrk="1" fontAlgn="auto" latinLnBrk="0" hangingPunct="1">
              <a:lnSpc>
                <a:spcPct val="100000"/>
              </a:lnSpc>
              <a:spcBef>
                <a:spcPct val="20000"/>
              </a:spcBef>
              <a:spcAft>
                <a:spcPts val="0"/>
              </a:spcAft>
              <a:buClrTx/>
              <a:buSzTx/>
              <a:tabLst/>
              <a:defRPr/>
            </a:pPr>
            <a:r>
              <a:rPr lang="de-CH" sz="2400" dirty="0" smtClean="0">
                <a:latin typeface="Arial" pitchFamily="34" charset="0"/>
                <a:cs typeface="Arial" pitchFamily="34" charset="0"/>
              </a:rPr>
              <a:t>3</a:t>
            </a:r>
            <a:r>
              <a:rPr kumimoji="0" lang="de-CH" sz="2400" i="0" u="none" strike="noStrike" kern="1200" cap="none" spc="0" normalizeH="0" baseline="0" noProof="0" dirty="0" smtClean="0">
                <a:ln>
                  <a:noFill/>
                </a:ln>
                <a:solidFill>
                  <a:schemeClr val="tx1"/>
                </a:solidFill>
                <a:effectLst/>
                <a:uLnTx/>
                <a:uFillTx/>
                <a:latin typeface="Arial" pitchFamily="34" charset="0"/>
                <a:cs typeface="Arial" pitchFamily="34" charset="0"/>
              </a:rPr>
              <a:t>.</a:t>
            </a:r>
            <a:r>
              <a:rPr kumimoji="0" lang="de-CH" sz="2400" i="0" u="none" strike="noStrike" kern="1200" cap="none" spc="0" normalizeH="0" noProof="0" dirty="0" smtClean="0">
                <a:ln>
                  <a:noFill/>
                </a:ln>
                <a:solidFill>
                  <a:schemeClr val="tx1"/>
                </a:solidFill>
                <a:effectLst/>
                <a:uLnTx/>
                <a:uFillTx/>
                <a:latin typeface="Arial" pitchFamily="34" charset="0"/>
                <a:cs typeface="Arial" pitchFamily="34" charset="0"/>
              </a:rPr>
              <a:t> </a:t>
            </a:r>
            <a:r>
              <a:rPr kumimoji="0" lang="de-CH" sz="2400" i="0" u="none" strike="noStrike" kern="1200" cap="none" spc="0" normalizeH="0" baseline="0" noProof="0" dirty="0" smtClean="0">
                <a:ln>
                  <a:noFill/>
                </a:ln>
                <a:solidFill>
                  <a:schemeClr val="tx1"/>
                </a:solidFill>
                <a:effectLst/>
                <a:uLnTx/>
                <a:uFillTx/>
                <a:latin typeface="Arial" pitchFamily="34" charset="0"/>
                <a:cs typeface="Arial" pitchFamily="34" charset="0"/>
              </a:rPr>
              <a:t>Wichtigste Revisionspunkte      Patrick Csomor</a:t>
            </a:r>
            <a:r>
              <a:rPr kumimoji="0" lang="de-CH" sz="2400" i="0" u="none" strike="noStrike" kern="1200" cap="none" spc="0" normalizeH="0" noProof="0" dirty="0" smtClean="0">
                <a:ln>
                  <a:noFill/>
                </a:ln>
                <a:solidFill>
                  <a:schemeClr val="tx1"/>
                </a:solidFill>
                <a:effectLst/>
                <a:uLnTx/>
                <a:uFillTx/>
                <a:latin typeface="Arial" pitchFamily="34" charset="0"/>
                <a:cs typeface="Arial" pitchFamily="34" charset="0"/>
              </a:rPr>
              <a:t> </a:t>
            </a:r>
            <a:endParaRPr kumimoji="0" lang="de-CH" sz="2400" i="0" u="none" strike="noStrike" kern="1200" cap="none" spc="0" normalizeH="0" baseline="0" noProof="0" dirty="0" smtClean="0">
              <a:ln>
                <a:noFill/>
              </a:ln>
              <a:solidFill>
                <a:schemeClr val="tx1"/>
              </a:solidFill>
              <a:effectLst/>
              <a:uLnTx/>
              <a:uFillTx/>
              <a:latin typeface="Arial" pitchFamily="34" charset="0"/>
              <a:cs typeface="Arial" pitchFamily="34" charset="0"/>
            </a:endParaRPr>
          </a:p>
          <a:p>
            <a:pPr marL="457200" marR="0" lvl="0" indent="-457200" algn="l" defTabSz="914400" rtl="0" eaLnBrk="1" fontAlgn="auto" latinLnBrk="0" hangingPunct="1">
              <a:lnSpc>
                <a:spcPct val="100000"/>
              </a:lnSpc>
              <a:spcBef>
                <a:spcPct val="20000"/>
              </a:spcBef>
              <a:spcAft>
                <a:spcPts val="0"/>
              </a:spcAft>
              <a:buClrTx/>
              <a:buSzTx/>
              <a:tabLst/>
              <a:defRPr/>
            </a:pPr>
            <a:r>
              <a:rPr lang="de-CH" sz="2400" dirty="0" smtClean="0">
                <a:latin typeface="Arial" pitchFamily="34" charset="0"/>
                <a:cs typeface="Arial" pitchFamily="34" charset="0"/>
              </a:rPr>
              <a:t>4. Terminplan		    	           LA Hans Wallimann</a:t>
            </a:r>
          </a:p>
          <a:p>
            <a:pPr marL="457200" lvl="0" indent="-457200" fontAlgn="auto">
              <a:spcBef>
                <a:spcPct val="20000"/>
              </a:spcBef>
              <a:spcAft>
                <a:spcPts val="0"/>
              </a:spcAft>
              <a:defRPr/>
            </a:pPr>
            <a:r>
              <a:rPr lang="de-CH" sz="2400" dirty="0" smtClean="0">
                <a:latin typeface="Arial" pitchFamily="34" charset="0"/>
                <a:cs typeface="Arial" pitchFamily="34" charset="0"/>
              </a:rPr>
              <a:t>5. Vernehmlassung			LA Hans Wallimann</a:t>
            </a:r>
          </a:p>
          <a:p>
            <a:pPr marL="457200" marR="0" lvl="0" indent="-457200" algn="l" defTabSz="914400" rtl="0" eaLnBrk="1" fontAlgn="auto" latinLnBrk="0" hangingPunct="1">
              <a:lnSpc>
                <a:spcPct val="100000"/>
              </a:lnSpc>
              <a:spcBef>
                <a:spcPct val="20000"/>
              </a:spcBef>
              <a:spcAft>
                <a:spcPts val="0"/>
              </a:spcAft>
              <a:buClrTx/>
              <a:buSzTx/>
              <a:tabLst/>
              <a:defRPr/>
            </a:pPr>
            <a:r>
              <a:rPr lang="de-CH" sz="2400" dirty="0" smtClean="0">
                <a:latin typeface="Arial" pitchFamily="34" charset="0"/>
                <a:cs typeface="Arial" pitchFamily="34" charset="0"/>
              </a:rPr>
              <a:t>6. Fragen</a:t>
            </a:r>
            <a:r>
              <a:rPr kumimoji="0" lang="de-CH" sz="2400" i="0" u="none" strike="noStrike" kern="1200" cap="none" spc="0" normalizeH="0" noProof="0" dirty="0" smtClean="0">
                <a:ln>
                  <a:noFill/>
                </a:ln>
                <a:effectLst/>
                <a:uLnTx/>
                <a:uFillTx/>
                <a:latin typeface="Arial" pitchFamily="34" charset="0"/>
                <a:cs typeface="Arial" pitchFamily="34" charset="0"/>
              </a:rPr>
              <a:t>				Patrick Csomor, </a:t>
            </a:r>
          </a:p>
          <a:p>
            <a:pPr marL="4114800" lvl="8" indent="-457200">
              <a:spcBef>
                <a:spcPct val="20000"/>
              </a:spcBef>
              <a:defRPr/>
            </a:pPr>
            <a:r>
              <a:rPr lang="de-CH" sz="2400" noProof="0" dirty="0" smtClean="0">
                <a:latin typeface="Arial" pitchFamily="34" charset="0"/>
                <a:cs typeface="Arial" pitchFamily="34" charset="0"/>
              </a:rPr>
              <a:t>    		Werner Gut, </a:t>
            </a:r>
          </a:p>
          <a:p>
            <a:pPr marL="4114800" lvl="8" indent="-457200">
              <a:spcBef>
                <a:spcPct val="20000"/>
              </a:spcBef>
              <a:defRPr/>
            </a:pPr>
            <a:r>
              <a:rPr lang="de-CH" sz="2400" dirty="0" smtClean="0">
                <a:latin typeface="Arial" pitchFamily="34" charset="0"/>
                <a:cs typeface="Arial" pitchFamily="34" charset="0"/>
              </a:rPr>
              <a:t>		</a:t>
            </a:r>
            <a:r>
              <a:rPr lang="de-CH" sz="2400" noProof="0" dirty="0" smtClean="0">
                <a:latin typeface="Arial" pitchFamily="34" charset="0"/>
                <a:cs typeface="Arial" pitchFamily="34" charset="0"/>
              </a:rPr>
              <a:t>Lukas Widmer</a:t>
            </a:r>
            <a:endParaRPr kumimoji="0" lang="de-CH" sz="2400" i="0" u="none" strike="noStrike" kern="1200" cap="none" spc="0" normalizeH="0" baseline="0" noProof="0" dirty="0" smtClean="0">
              <a:ln>
                <a:noFill/>
              </a:ln>
              <a:effectLst/>
              <a:uLnTx/>
              <a:uFillTx/>
              <a:latin typeface="Arial" pitchFamily="34" charset="0"/>
              <a:cs typeface="Arial" pitchFamily="34" charset="0"/>
            </a:endParaRP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endParaRPr kumimoji="0" lang="de-CH" sz="500" b="0" i="0" u="none" strike="noStrike" kern="1200" cap="none" spc="0" normalizeH="0" baseline="0" noProof="0" dirty="0" smtClean="0">
              <a:ln>
                <a:noFill/>
              </a:ln>
              <a:solidFill>
                <a:schemeClr val="tx1"/>
              </a:solidFill>
              <a:effectLst/>
              <a:uLnTx/>
              <a:uFillTx/>
              <a:latin typeface="+mn-lt"/>
              <a:ea typeface="+mn-ea"/>
              <a:cs typeface="+mn-cs"/>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liennummernplatzhalter 3"/>
          <p:cNvSpPr>
            <a:spLocks noGrp="1"/>
          </p:cNvSpPr>
          <p:nvPr>
            <p:ph type="sldNum" sz="quarter" idx="10"/>
          </p:nvPr>
        </p:nvSpPr>
        <p:spPr/>
        <p:txBody>
          <a:bodyPr/>
          <a:lstStyle/>
          <a:p>
            <a:pPr>
              <a:defRPr/>
            </a:pPr>
            <a:fld id="{B8DB477C-FAD1-4B1F-9BA9-13FADF150DFF}" type="slidenum">
              <a:rPr lang="de-CH" smtClean="0"/>
              <a:pPr>
                <a:defRPr/>
              </a:pPr>
              <a:t>5</a:t>
            </a:fld>
            <a:endParaRPr lang="de-CH" dirty="0"/>
          </a:p>
        </p:txBody>
      </p:sp>
      <p:sp>
        <p:nvSpPr>
          <p:cNvPr id="15362" name="Titel 1"/>
          <p:cNvSpPr>
            <a:spLocks noGrp="1"/>
          </p:cNvSpPr>
          <p:nvPr>
            <p:ph type="title"/>
          </p:nvPr>
        </p:nvSpPr>
        <p:spPr bwMode="auto">
          <a:xfrm>
            <a:off x="467544" y="836712"/>
            <a:ext cx="7297440" cy="699542"/>
          </a:xfrm>
          <a:noFill/>
          <a:ln>
            <a:miter lim="800000"/>
            <a:headEnd/>
            <a:tailEnd/>
          </a:ln>
        </p:spPr>
        <p:txBody>
          <a:bodyPr vert="horz" wrap="square" lIns="91440" tIns="45720" rIns="91440" bIns="45720" numCol="1" anchor="t" anchorCtr="0" compatLnSpc="1">
            <a:prstTxWarp prst="textNoShape">
              <a:avLst/>
            </a:prstTxWarp>
          </a:bodyPr>
          <a:lstStyle/>
          <a:p>
            <a:pPr>
              <a:defRPr/>
            </a:pPr>
            <a:r>
              <a:rPr lang="de-CH" sz="3200" b="1" dirty="0" smtClean="0">
                <a:latin typeface="Arial" charset="0"/>
                <a:cs typeface="Arial" charset="0"/>
              </a:rPr>
              <a:t>2. Ziel</a:t>
            </a:r>
          </a:p>
        </p:txBody>
      </p:sp>
      <p:sp>
        <p:nvSpPr>
          <p:cNvPr id="5" name="Inhaltsplatzhalter 2"/>
          <p:cNvSpPr>
            <a:spLocks noGrp="1"/>
          </p:cNvSpPr>
          <p:nvPr>
            <p:ph idx="1"/>
          </p:nvPr>
        </p:nvSpPr>
        <p:spPr bwMode="auto">
          <a:xfrm>
            <a:off x="971600" y="1844824"/>
            <a:ext cx="7200900" cy="4320480"/>
          </a:xfrm>
          <a:noFill/>
          <a:ln>
            <a:miter lim="800000"/>
            <a:headEnd/>
            <a:tailEnd/>
          </a:ln>
        </p:spPr>
        <p:txBody>
          <a:bodyPr vert="horz" wrap="square" lIns="91440" tIns="45720" rIns="91440" bIns="45720" numCol="1" anchor="t" anchorCtr="0" compatLnSpc="1">
            <a:prstTxWarp prst="textNoShape">
              <a:avLst/>
            </a:prstTxWarp>
          </a:bodyPr>
          <a:lstStyle/>
          <a:p>
            <a:r>
              <a:rPr lang="de-CH" sz="2400" dirty="0" smtClean="0"/>
              <a:t>Gesundheitsgesetz modernisieren und aktuellen Bedingungen anpassen.</a:t>
            </a:r>
          </a:p>
          <a:p>
            <a:endParaRPr lang="de-CH" sz="500" dirty="0" smtClean="0"/>
          </a:p>
          <a:p>
            <a:r>
              <a:rPr lang="de-CH" sz="2400" dirty="0" smtClean="0"/>
              <a:t>Keine grundlegenden Veränderungen des Gesundheitswesens im Kanton Obwalden.</a:t>
            </a:r>
          </a:p>
          <a:p>
            <a:endParaRPr lang="de-CH" sz="500" dirty="0" smtClean="0"/>
          </a:p>
          <a:p>
            <a:r>
              <a:rPr lang="de-CH" sz="2400" dirty="0" smtClean="0"/>
              <a:t>Verschlankung der Gesundheitsgesetzgebung (von 18 auf 11 Erlasse).</a:t>
            </a:r>
          </a:p>
          <a:p>
            <a:endParaRPr lang="de-CH" sz="500" dirty="0" smtClean="0"/>
          </a:p>
          <a:p>
            <a:endParaRPr lang="de-CH" sz="500" dirty="0" smtClean="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liennummernplatzhalter 3"/>
          <p:cNvSpPr>
            <a:spLocks noGrp="1"/>
          </p:cNvSpPr>
          <p:nvPr>
            <p:ph type="sldNum" sz="quarter" idx="10"/>
          </p:nvPr>
        </p:nvSpPr>
        <p:spPr/>
        <p:txBody>
          <a:bodyPr/>
          <a:lstStyle/>
          <a:p>
            <a:pPr>
              <a:defRPr/>
            </a:pPr>
            <a:fld id="{B8DB477C-FAD1-4B1F-9BA9-13FADF150DFF}" type="slidenum">
              <a:rPr lang="de-CH" smtClean="0"/>
              <a:pPr>
                <a:defRPr/>
              </a:pPr>
              <a:t>6</a:t>
            </a:fld>
            <a:endParaRPr lang="de-CH" dirty="0"/>
          </a:p>
        </p:txBody>
      </p:sp>
      <p:sp>
        <p:nvSpPr>
          <p:cNvPr id="7" name="Inhaltsplatzhalter 2"/>
          <p:cNvSpPr>
            <a:spLocks noGrp="1"/>
          </p:cNvSpPr>
          <p:nvPr>
            <p:ph idx="1"/>
          </p:nvPr>
        </p:nvSpPr>
        <p:spPr bwMode="auto">
          <a:xfrm>
            <a:off x="1043608" y="1124744"/>
            <a:ext cx="7200900" cy="4320480"/>
          </a:xfrm>
          <a:noFill/>
          <a:ln>
            <a:miter lim="800000"/>
            <a:headEnd/>
            <a:tailEnd/>
          </a:ln>
        </p:spPr>
        <p:txBody>
          <a:bodyPr vert="horz" wrap="square" lIns="91440" tIns="45720" rIns="91440" bIns="45720" numCol="1" anchor="t" anchorCtr="0" compatLnSpc="1">
            <a:prstTxWarp prst="textNoShape">
              <a:avLst/>
            </a:prstTxWarp>
          </a:bodyPr>
          <a:lstStyle/>
          <a:p>
            <a:r>
              <a:rPr lang="de-CH" sz="2400" dirty="0" smtClean="0"/>
              <a:t>Aufgabenteilung ist bewusst nicht Bestandteil der Revision</a:t>
            </a:r>
            <a:br>
              <a:rPr lang="de-CH" sz="2400" dirty="0" smtClean="0"/>
            </a:br>
            <a:endParaRPr lang="de-CH" sz="1000" dirty="0" smtClean="0"/>
          </a:p>
          <a:p>
            <a:pPr>
              <a:buNone/>
              <a:tabLst>
                <a:tab pos="809625" algn="l"/>
              </a:tabLst>
            </a:pPr>
            <a:r>
              <a:rPr lang="de-CH" sz="2400" dirty="0" smtClean="0"/>
              <a:t>     →	Arbeitsgruppe Analyse der Versorgungskette 	im Pflegebereich ist immer noch in Arbeit.</a:t>
            </a:r>
            <a:endParaRPr lang="de-CH" sz="500" dirty="0" smtClean="0"/>
          </a:p>
          <a:p>
            <a:pPr>
              <a:buNone/>
            </a:pPr>
            <a:endParaRPr lang="de-CH" sz="500" dirty="0" smtClean="0"/>
          </a:p>
          <a:p>
            <a:endParaRPr lang="de-CH" sz="500" dirty="0" smtClean="0"/>
          </a:p>
          <a:p>
            <a:endParaRPr lang="de-CH" sz="500" dirty="0" smtClean="0"/>
          </a:p>
          <a:p>
            <a:endParaRPr lang="de-CH" sz="500" dirty="0" smtClean="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idx="4294967295"/>
          </p:nvPr>
        </p:nvSpPr>
        <p:spPr>
          <a:xfrm>
            <a:off x="467544" y="728700"/>
            <a:ext cx="8229600" cy="1143000"/>
          </a:xfrm>
          <a:prstGeom prst="rect">
            <a:avLst/>
          </a:prstGeom>
        </p:spPr>
        <p:txBody>
          <a:bodyPr/>
          <a:lstStyle/>
          <a:p>
            <a:r>
              <a:rPr lang="de-CH" b="1" dirty="0" smtClean="0">
                <a:latin typeface="Arial" pitchFamily="34" charset="0"/>
                <a:cs typeface="Arial" pitchFamily="34" charset="0"/>
              </a:rPr>
              <a:t>Agenda</a:t>
            </a:r>
            <a:endParaRPr lang="de-CH" b="1" dirty="0">
              <a:latin typeface="Arial" pitchFamily="34" charset="0"/>
              <a:cs typeface="Arial" pitchFamily="34" charset="0"/>
            </a:endParaRPr>
          </a:p>
        </p:txBody>
      </p:sp>
      <p:sp>
        <p:nvSpPr>
          <p:cNvPr id="5" name="Inhaltsplatzhalter 2"/>
          <p:cNvSpPr txBox="1">
            <a:spLocks/>
          </p:cNvSpPr>
          <p:nvPr/>
        </p:nvSpPr>
        <p:spPr bwMode="auto">
          <a:xfrm>
            <a:off x="935088" y="1700808"/>
            <a:ext cx="8208912" cy="4932548"/>
          </a:xfrm>
          <a:prstGeom prst="rect">
            <a:avLst/>
          </a:prstGeom>
          <a:noFill/>
          <a:ln>
            <a:miter lim="800000"/>
            <a:headEnd/>
            <a:tailEnd/>
          </a:ln>
        </p:spPr>
        <p:txBody>
          <a:bodyPr vert="horz" wrap="square" lIns="91440" tIns="45720" rIns="91440" bIns="45720" numCol="1" anchor="t" anchorCtr="0" compatLnSpc="1">
            <a:prstTxWarp prst="textNoShape">
              <a:avLst/>
            </a:prstTxWarp>
          </a:bodyPr>
          <a:lstStyle/>
          <a:p>
            <a:pPr marL="342900" marR="0" lvl="0" indent="-342900" algn="l" defTabSz="914400" rtl="0" eaLnBrk="1" fontAlgn="auto" latinLnBrk="0" hangingPunct="1">
              <a:lnSpc>
                <a:spcPct val="100000"/>
              </a:lnSpc>
              <a:spcBef>
                <a:spcPct val="20000"/>
              </a:spcBef>
              <a:spcAft>
                <a:spcPts val="0"/>
              </a:spcAft>
              <a:buClrTx/>
              <a:buSzTx/>
              <a:tabLst/>
              <a:defRPr/>
            </a:pPr>
            <a:r>
              <a:rPr lang="de-CH" sz="2400" dirty="0" smtClean="0">
                <a:latin typeface="Arial" pitchFamily="34" charset="0"/>
                <a:cs typeface="Arial" pitchFamily="34" charset="0"/>
              </a:rPr>
              <a:t>1. Ausgangslage 		           LA Hans Wallimann</a:t>
            </a:r>
          </a:p>
          <a:p>
            <a:pPr marL="342900" marR="0" lvl="0" indent="-342900" algn="l" defTabSz="914400" rtl="0" eaLnBrk="1" fontAlgn="auto" latinLnBrk="0" hangingPunct="1">
              <a:lnSpc>
                <a:spcPct val="100000"/>
              </a:lnSpc>
              <a:spcBef>
                <a:spcPct val="20000"/>
              </a:spcBef>
              <a:spcAft>
                <a:spcPts val="0"/>
              </a:spcAft>
              <a:buClrTx/>
              <a:buSzTx/>
              <a:tabLst/>
              <a:defRPr/>
            </a:pPr>
            <a:r>
              <a:rPr lang="de-CH" sz="2400" dirty="0" smtClean="0">
                <a:latin typeface="Arial" pitchFamily="34" charset="0"/>
                <a:cs typeface="Arial" pitchFamily="34" charset="0"/>
              </a:rPr>
              <a:t>2. Ziel			           	LA Hans Wallimann</a:t>
            </a:r>
          </a:p>
          <a:p>
            <a:pPr marL="342900" marR="0" lvl="0" indent="-342900" algn="l" defTabSz="914400" rtl="0" eaLnBrk="1" fontAlgn="auto" latinLnBrk="0" hangingPunct="1">
              <a:lnSpc>
                <a:spcPct val="100000"/>
              </a:lnSpc>
              <a:spcBef>
                <a:spcPct val="20000"/>
              </a:spcBef>
              <a:spcAft>
                <a:spcPts val="0"/>
              </a:spcAft>
              <a:buClrTx/>
              <a:buSzTx/>
              <a:tabLst/>
              <a:defRPr/>
            </a:pPr>
            <a:r>
              <a:rPr lang="de-CH" sz="2400" dirty="0" smtClean="0">
                <a:solidFill>
                  <a:srgbClr val="FF0000"/>
                </a:solidFill>
                <a:latin typeface="Arial" pitchFamily="34" charset="0"/>
                <a:cs typeface="Arial" pitchFamily="34" charset="0"/>
              </a:rPr>
              <a:t>3</a:t>
            </a:r>
            <a:r>
              <a:rPr kumimoji="0" lang="de-CH" sz="2400" i="0" u="none" strike="noStrike" kern="1200" cap="none" spc="0" normalizeH="0" baseline="0" noProof="0" dirty="0" smtClean="0">
                <a:ln>
                  <a:noFill/>
                </a:ln>
                <a:solidFill>
                  <a:srgbClr val="FF0000"/>
                </a:solidFill>
                <a:effectLst/>
                <a:uLnTx/>
                <a:uFillTx/>
                <a:latin typeface="Arial" pitchFamily="34" charset="0"/>
                <a:cs typeface="Arial" pitchFamily="34" charset="0"/>
              </a:rPr>
              <a:t>.</a:t>
            </a:r>
            <a:r>
              <a:rPr kumimoji="0" lang="de-CH" sz="2400" i="0" u="none" strike="noStrike" kern="1200" cap="none" spc="0" normalizeH="0" noProof="0" dirty="0" smtClean="0">
                <a:ln>
                  <a:noFill/>
                </a:ln>
                <a:solidFill>
                  <a:srgbClr val="FF0000"/>
                </a:solidFill>
                <a:effectLst/>
                <a:uLnTx/>
                <a:uFillTx/>
                <a:latin typeface="Arial" pitchFamily="34" charset="0"/>
                <a:cs typeface="Arial" pitchFamily="34" charset="0"/>
              </a:rPr>
              <a:t> </a:t>
            </a:r>
            <a:r>
              <a:rPr kumimoji="0" lang="de-CH" sz="2400" i="0" u="none" strike="noStrike" kern="1200" cap="none" spc="0" normalizeH="0" baseline="0" noProof="0" dirty="0" smtClean="0">
                <a:ln>
                  <a:noFill/>
                </a:ln>
                <a:solidFill>
                  <a:srgbClr val="FF0000"/>
                </a:solidFill>
                <a:effectLst/>
                <a:uLnTx/>
                <a:uFillTx/>
                <a:latin typeface="Arial" pitchFamily="34" charset="0"/>
                <a:cs typeface="Arial" pitchFamily="34" charset="0"/>
              </a:rPr>
              <a:t>Wichtigste Revisionspunkte      Patrick Csomor</a:t>
            </a:r>
            <a:r>
              <a:rPr kumimoji="0" lang="de-CH" sz="2400" i="0" u="none" strike="noStrike" kern="1200" cap="none" spc="0" normalizeH="0" noProof="0" dirty="0" smtClean="0">
                <a:ln>
                  <a:noFill/>
                </a:ln>
                <a:solidFill>
                  <a:srgbClr val="FF0000"/>
                </a:solidFill>
                <a:effectLst/>
                <a:uLnTx/>
                <a:uFillTx/>
                <a:latin typeface="Arial" pitchFamily="34" charset="0"/>
                <a:cs typeface="Arial" pitchFamily="34" charset="0"/>
              </a:rPr>
              <a:t> </a:t>
            </a:r>
            <a:endParaRPr kumimoji="0" lang="de-CH" sz="2400" i="0" u="none" strike="noStrike" kern="1200" cap="none" spc="0" normalizeH="0" baseline="0" noProof="0" dirty="0" smtClean="0">
              <a:ln>
                <a:noFill/>
              </a:ln>
              <a:solidFill>
                <a:srgbClr val="FF0000"/>
              </a:solidFill>
              <a:effectLst/>
              <a:uLnTx/>
              <a:uFillTx/>
              <a:latin typeface="Arial" pitchFamily="34" charset="0"/>
              <a:cs typeface="Arial" pitchFamily="34" charset="0"/>
            </a:endParaRPr>
          </a:p>
          <a:p>
            <a:pPr marL="457200" marR="0" lvl="0" indent="-457200" algn="l" defTabSz="914400" rtl="0" eaLnBrk="1" fontAlgn="auto" latinLnBrk="0" hangingPunct="1">
              <a:lnSpc>
                <a:spcPct val="100000"/>
              </a:lnSpc>
              <a:spcBef>
                <a:spcPct val="20000"/>
              </a:spcBef>
              <a:spcAft>
                <a:spcPts val="0"/>
              </a:spcAft>
              <a:buClrTx/>
              <a:buSzTx/>
              <a:tabLst/>
              <a:defRPr/>
            </a:pPr>
            <a:r>
              <a:rPr lang="de-CH" sz="2400" dirty="0" smtClean="0">
                <a:latin typeface="Arial" pitchFamily="34" charset="0"/>
                <a:cs typeface="Arial" pitchFamily="34" charset="0"/>
              </a:rPr>
              <a:t>4. Terminplan		    	           LA Hans Wallimann</a:t>
            </a:r>
          </a:p>
          <a:p>
            <a:pPr marL="457200" lvl="0" indent="-457200" fontAlgn="auto">
              <a:spcBef>
                <a:spcPct val="20000"/>
              </a:spcBef>
              <a:spcAft>
                <a:spcPts val="0"/>
              </a:spcAft>
              <a:defRPr/>
            </a:pPr>
            <a:r>
              <a:rPr lang="de-CH" sz="2400" dirty="0" smtClean="0">
                <a:latin typeface="Arial" pitchFamily="34" charset="0"/>
                <a:cs typeface="Arial" pitchFamily="34" charset="0"/>
              </a:rPr>
              <a:t>5. Vernehmlassung			LA Hans Wallimann</a:t>
            </a:r>
          </a:p>
          <a:p>
            <a:pPr marL="457200" marR="0" lvl="0" indent="-457200" algn="l" defTabSz="914400" rtl="0" eaLnBrk="1" fontAlgn="auto" latinLnBrk="0" hangingPunct="1">
              <a:lnSpc>
                <a:spcPct val="100000"/>
              </a:lnSpc>
              <a:spcBef>
                <a:spcPct val="20000"/>
              </a:spcBef>
              <a:spcAft>
                <a:spcPts val="0"/>
              </a:spcAft>
              <a:buClrTx/>
              <a:buSzTx/>
              <a:tabLst/>
              <a:defRPr/>
            </a:pPr>
            <a:r>
              <a:rPr lang="de-CH" sz="2400" dirty="0" smtClean="0">
                <a:latin typeface="Arial" pitchFamily="34" charset="0"/>
                <a:cs typeface="Arial" pitchFamily="34" charset="0"/>
              </a:rPr>
              <a:t>6. Fragen</a:t>
            </a:r>
            <a:r>
              <a:rPr kumimoji="0" lang="de-CH" sz="2400" i="0" u="none" strike="noStrike" kern="1200" cap="none" spc="0" normalizeH="0" noProof="0" dirty="0" smtClean="0">
                <a:ln>
                  <a:noFill/>
                </a:ln>
                <a:effectLst/>
                <a:uLnTx/>
                <a:uFillTx/>
                <a:latin typeface="Arial" pitchFamily="34" charset="0"/>
                <a:cs typeface="Arial" pitchFamily="34" charset="0"/>
              </a:rPr>
              <a:t>				Patrick Csomor, </a:t>
            </a:r>
          </a:p>
          <a:p>
            <a:pPr marL="4114800" lvl="8" indent="-457200">
              <a:spcBef>
                <a:spcPct val="20000"/>
              </a:spcBef>
              <a:defRPr/>
            </a:pPr>
            <a:r>
              <a:rPr lang="de-CH" sz="2400" noProof="0" dirty="0" smtClean="0">
                <a:latin typeface="Arial" pitchFamily="34" charset="0"/>
                <a:cs typeface="Arial" pitchFamily="34" charset="0"/>
              </a:rPr>
              <a:t>    		Werner Gut, </a:t>
            </a:r>
          </a:p>
          <a:p>
            <a:pPr marL="4114800" lvl="8" indent="-457200">
              <a:spcBef>
                <a:spcPct val="20000"/>
              </a:spcBef>
              <a:defRPr/>
            </a:pPr>
            <a:r>
              <a:rPr lang="de-CH" sz="2400" dirty="0" smtClean="0">
                <a:latin typeface="Arial" pitchFamily="34" charset="0"/>
                <a:cs typeface="Arial" pitchFamily="34" charset="0"/>
              </a:rPr>
              <a:t>		</a:t>
            </a:r>
            <a:r>
              <a:rPr lang="de-CH" sz="2400" noProof="0" dirty="0" smtClean="0">
                <a:latin typeface="Arial" pitchFamily="34" charset="0"/>
                <a:cs typeface="Arial" pitchFamily="34" charset="0"/>
              </a:rPr>
              <a:t>Lukas Widmer</a:t>
            </a:r>
            <a:endParaRPr kumimoji="0" lang="de-CH" sz="2400" i="0" u="none" strike="noStrike" kern="1200" cap="none" spc="0" normalizeH="0" baseline="0" noProof="0" dirty="0" smtClean="0">
              <a:ln>
                <a:noFill/>
              </a:ln>
              <a:effectLst/>
              <a:uLnTx/>
              <a:uFillTx/>
              <a:latin typeface="Arial" pitchFamily="34" charset="0"/>
              <a:cs typeface="Arial" pitchFamily="34" charset="0"/>
            </a:endParaRP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endParaRPr kumimoji="0" lang="de-CH" sz="500" b="0" i="0" u="none" strike="noStrike" kern="1200" cap="none" spc="0" normalizeH="0" baseline="0" noProof="0" dirty="0" smtClean="0">
              <a:ln>
                <a:noFill/>
              </a:ln>
              <a:solidFill>
                <a:schemeClr val="tx1"/>
              </a:solidFill>
              <a:effectLst/>
              <a:uLnTx/>
              <a:uFillTx/>
              <a:latin typeface="+mn-lt"/>
              <a:ea typeface="+mn-ea"/>
              <a:cs typeface="+mn-cs"/>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liennummernplatzhalter 3"/>
          <p:cNvSpPr>
            <a:spLocks noGrp="1"/>
          </p:cNvSpPr>
          <p:nvPr>
            <p:ph type="sldNum" sz="quarter" idx="10"/>
          </p:nvPr>
        </p:nvSpPr>
        <p:spPr/>
        <p:txBody>
          <a:bodyPr/>
          <a:lstStyle/>
          <a:p>
            <a:pPr>
              <a:defRPr/>
            </a:pPr>
            <a:fld id="{B8DB477C-FAD1-4B1F-9BA9-13FADF150DFF}" type="slidenum">
              <a:rPr lang="de-CH" smtClean="0"/>
              <a:pPr>
                <a:defRPr/>
              </a:pPr>
              <a:t>8</a:t>
            </a:fld>
            <a:endParaRPr lang="de-CH" dirty="0"/>
          </a:p>
        </p:txBody>
      </p:sp>
      <p:sp>
        <p:nvSpPr>
          <p:cNvPr id="15362" name="Titel 1"/>
          <p:cNvSpPr>
            <a:spLocks noGrp="1"/>
          </p:cNvSpPr>
          <p:nvPr>
            <p:ph type="title"/>
          </p:nvPr>
        </p:nvSpPr>
        <p:spPr bwMode="auto">
          <a:xfrm>
            <a:off x="1043608" y="1124744"/>
            <a:ext cx="7629525" cy="699542"/>
          </a:xfrm>
          <a:noFill/>
          <a:ln>
            <a:miter lim="800000"/>
            <a:headEnd/>
            <a:tailEnd/>
          </a:ln>
        </p:spPr>
        <p:txBody>
          <a:bodyPr vert="horz" wrap="square" lIns="91440" tIns="45720" rIns="91440" bIns="45720" numCol="1" anchor="t" anchorCtr="0" compatLnSpc="1">
            <a:prstTxWarp prst="textNoShape">
              <a:avLst/>
            </a:prstTxWarp>
          </a:bodyPr>
          <a:lstStyle/>
          <a:p>
            <a:pPr>
              <a:defRPr/>
            </a:pPr>
            <a:r>
              <a:rPr lang="de-CH" sz="3200" b="1" dirty="0" smtClean="0">
                <a:latin typeface="Arial" charset="0"/>
                <a:cs typeface="Arial" charset="0"/>
              </a:rPr>
              <a:t>Aufgaben des Kantons</a:t>
            </a:r>
          </a:p>
        </p:txBody>
      </p:sp>
      <p:sp>
        <p:nvSpPr>
          <p:cNvPr id="5" name="Inhaltsplatzhalter 2"/>
          <p:cNvSpPr>
            <a:spLocks noGrp="1"/>
          </p:cNvSpPr>
          <p:nvPr>
            <p:ph idx="1"/>
          </p:nvPr>
        </p:nvSpPr>
        <p:spPr bwMode="auto">
          <a:xfrm>
            <a:off x="1331640" y="2564904"/>
            <a:ext cx="7200900" cy="3384376"/>
          </a:xfrm>
          <a:noFill/>
          <a:ln>
            <a:miter lim="800000"/>
            <a:headEnd/>
            <a:tailEnd/>
          </a:ln>
        </p:spPr>
        <p:txBody>
          <a:bodyPr vert="horz" wrap="square" lIns="91440" tIns="45720" rIns="91440" bIns="45720" numCol="1" anchor="t" anchorCtr="0" compatLnSpc="1">
            <a:prstTxWarp prst="textNoShape">
              <a:avLst/>
            </a:prstTxWarp>
          </a:bodyPr>
          <a:lstStyle/>
          <a:p>
            <a:endParaRPr lang="de-CH" sz="500" dirty="0" smtClean="0"/>
          </a:p>
          <a:p>
            <a:pPr lvl="0">
              <a:defRPr/>
            </a:pPr>
            <a:r>
              <a:rPr lang="de-CH" sz="2000" b="1" dirty="0" smtClean="0"/>
              <a:t>Revisionspunkte: </a:t>
            </a:r>
          </a:p>
          <a:p>
            <a:pPr lvl="0">
              <a:buFontTx/>
              <a:buChar char="-"/>
              <a:defRPr/>
            </a:pPr>
            <a:r>
              <a:rPr lang="de-CH" sz="2000" dirty="0" smtClean="0"/>
              <a:t>Stärkung der Koordinationsaufgabe des Kantons.</a:t>
            </a:r>
          </a:p>
          <a:p>
            <a:pPr lvl="0">
              <a:buFontTx/>
              <a:buChar char="-"/>
              <a:defRPr/>
            </a:pPr>
            <a:r>
              <a:rPr lang="de-CH" sz="2000" dirty="0" smtClean="0"/>
              <a:t>Aufnahme der Rettungsdienste.</a:t>
            </a:r>
          </a:p>
          <a:p>
            <a:pPr lvl="0">
              <a:buFontTx/>
              <a:buChar char="-"/>
              <a:defRPr/>
            </a:pPr>
            <a:r>
              <a:rPr lang="de-CH" sz="2000" dirty="0" smtClean="0"/>
              <a:t>Finanzielle Mittel für Massnahmen im Bereich Aus-, </a:t>
            </a:r>
            <a:br>
              <a:rPr lang="de-CH" sz="2000" dirty="0" smtClean="0"/>
            </a:br>
            <a:r>
              <a:rPr lang="de-CH" sz="2000" dirty="0" smtClean="0"/>
              <a:t>Weiter- und Fortbildung sowie für die Organisation des Notfalldienstes.</a:t>
            </a:r>
          </a:p>
          <a:p>
            <a:pPr lvl="0">
              <a:buFontTx/>
              <a:buChar char="-"/>
              <a:defRPr/>
            </a:pPr>
            <a:r>
              <a:rPr lang="de-CH" sz="2000" dirty="0" smtClean="0"/>
              <a:t>Finanzkompetenzen des RR für Vereinbarungen erhöhen (einmalig Fr. 500 000.-, jährlich Fr. 100 000.-).</a:t>
            </a:r>
          </a:p>
          <a:p>
            <a:pPr lvl="0">
              <a:buFontTx/>
              <a:buChar char="-"/>
              <a:defRPr/>
            </a:pPr>
            <a:r>
              <a:rPr lang="de-CH" sz="2000" dirty="0" smtClean="0"/>
              <a:t>Kompetenz der Gesundheitskontrollen von KR zu RR.</a:t>
            </a:r>
          </a:p>
          <a:p>
            <a:pPr lvl="0">
              <a:buFontTx/>
              <a:buChar char="-"/>
              <a:defRPr/>
            </a:pPr>
            <a:endParaRPr lang="de-CH" sz="2400" dirty="0" smtClean="0"/>
          </a:p>
          <a:p>
            <a:pPr>
              <a:buNone/>
            </a:pPr>
            <a:endParaRPr lang="de-CH" sz="2400" dirty="0" smtClean="0"/>
          </a:p>
        </p:txBody>
      </p:sp>
      <p:sp>
        <p:nvSpPr>
          <p:cNvPr id="8" name="Inhaltsplatzhalter 2"/>
          <p:cNvSpPr txBox="1">
            <a:spLocks/>
          </p:cNvSpPr>
          <p:nvPr/>
        </p:nvSpPr>
        <p:spPr bwMode="auto">
          <a:xfrm>
            <a:off x="1259632" y="1844824"/>
            <a:ext cx="7200900" cy="720080"/>
          </a:xfrm>
          <a:prstGeom prst="rect">
            <a:avLst/>
          </a:prstGeom>
          <a:noFill/>
          <a:ln>
            <a:miter lim="800000"/>
            <a:headEnd/>
            <a:tailEnd/>
          </a:ln>
        </p:spPr>
        <p:txBody>
          <a:bodyPr vert="horz" wrap="square" lIns="91440" tIns="45720" rIns="91440" bIns="45720" numCol="1" anchor="t" anchorCtr="0" compatLnSpc="1">
            <a:prstTxWarp prst="textNoShape">
              <a:avLst/>
            </a:prstTxWarp>
          </a:bodyPr>
          <a:lstStyle/>
          <a:p>
            <a:pPr marL="342900" marR="0" lvl="0" indent="-342900" algn="l" defTabSz="914400" rtl="0" eaLnBrk="1" fontAlgn="base" latinLnBrk="0" hangingPunct="1">
              <a:lnSpc>
                <a:spcPct val="100000"/>
              </a:lnSpc>
              <a:spcBef>
                <a:spcPct val="20000"/>
              </a:spcBef>
              <a:spcAft>
                <a:spcPct val="0"/>
              </a:spcAft>
              <a:buClrTx/>
              <a:buSzTx/>
              <a:buFont typeface="Arial" charset="0"/>
              <a:buChar char="•"/>
              <a:tabLst/>
              <a:defRPr/>
            </a:pPr>
            <a:r>
              <a:rPr lang="de-CH" sz="2000" b="1" dirty="0" smtClean="0">
                <a:latin typeface="Arial" pitchFamily="34" charset="0"/>
                <a:cs typeface="Arial" pitchFamily="34" charset="0"/>
              </a:rPr>
              <a:t>Problematik</a:t>
            </a:r>
            <a:r>
              <a:rPr kumimoji="0" lang="de-CH" sz="2000" b="1" i="0" u="none" strike="noStrike" kern="1200" cap="none" spc="0" normalizeH="0" baseline="0" noProof="0" dirty="0" smtClean="0">
                <a:ln>
                  <a:noFill/>
                </a:ln>
                <a:solidFill>
                  <a:schemeClr val="tx1"/>
                </a:solidFill>
                <a:effectLst/>
                <a:uLnTx/>
                <a:uFillTx/>
                <a:latin typeface="Arial" pitchFamily="34" charset="0"/>
                <a:ea typeface="+mn-ea"/>
                <a:cs typeface="Arial" pitchFamily="34" charset="0"/>
              </a:rPr>
              <a:t>: </a:t>
            </a:r>
            <a:r>
              <a:rPr kumimoji="0" lang="de-CH" sz="2000" b="0" i="0" u="none" strike="noStrike" kern="1200" cap="none" spc="0" normalizeH="0" baseline="0" noProof="0" dirty="0" smtClean="0">
                <a:ln>
                  <a:noFill/>
                </a:ln>
                <a:solidFill>
                  <a:schemeClr val="tx1"/>
                </a:solidFill>
                <a:effectLst/>
                <a:uLnTx/>
                <a:uFillTx/>
                <a:latin typeface="Arial" pitchFamily="34" charset="0"/>
                <a:ea typeface="+mn-ea"/>
                <a:cs typeface="Arial" pitchFamily="34" charset="0"/>
              </a:rPr>
              <a:t>Aufgaben </a:t>
            </a:r>
            <a:r>
              <a:rPr kumimoji="0" lang="de-CH" sz="2000" b="0" i="0" u="none" strike="noStrike" kern="1200" cap="none" spc="0" normalizeH="0" noProof="0" dirty="0" smtClean="0">
                <a:ln>
                  <a:noFill/>
                </a:ln>
                <a:solidFill>
                  <a:schemeClr val="tx1"/>
                </a:solidFill>
                <a:effectLst/>
                <a:uLnTx/>
                <a:uFillTx/>
                <a:latin typeface="Arial" pitchFamily="34" charset="0"/>
                <a:ea typeface="+mn-ea"/>
                <a:cs typeface="Arial" pitchFamily="34" charset="0"/>
              </a:rPr>
              <a:t>haben sich verändert oder fehlen in Gesetz.</a:t>
            </a:r>
            <a:endParaRPr kumimoji="0" lang="de-CH" sz="2000" b="0" i="0" u="none" strike="noStrike" kern="1200" cap="none" spc="0" normalizeH="0" baseline="0" noProof="0" dirty="0" smtClean="0">
              <a:ln>
                <a:noFill/>
              </a:ln>
              <a:solidFill>
                <a:schemeClr val="tx1"/>
              </a:solidFill>
              <a:effectLst/>
              <a:uLnTx/>
              <a:uFillTx/>
              <a:latin typeface="Arial" pitchFamily="34" charset="0"/>
              <a:ea typeface="+mn-ea"/>
              <a:cs typeface="Arial" pitchFamily="34" charset="0"/>
            </a:endParaRPr>
          </a:p>
        </p:txBody>
      </p:sp>
      <p:sp>
        <p:nvSpPr>
          <p:cNvPr id="6" name="Titel 1"/>
          <p:cNvSpPr txBox="1">
            <a:spLocks/>
          </p:cNvSpPr>
          <p:nvPr/>
        </p:nvSpPr>
        <p:spPr bwMode="auto">
          <a:xfrm>
            <a:off x="1259632" y="404664"/>
            <a:ext cx="7629525" cy="699542"/>
          </a:xfrm>
          <a:prstGeom prst="rect">
            <a:avLst/>
          </a:prstGeom>
          <a:noFill/>
          <a:ln>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de-CH" sz="3200" b="1" i="0" u="none" strike="noStrike" kern="1200" cap="none" spc="0" normalizeH="0" baseline="0" noProof="0" dirty="0" smtClean="0">
                <a:ln>
                  <a:noFill/>
                </a:ln>
                <a:solidFill>
                  <a:schemeClr val="tx1"/>
                </a:solidFill>
                <a:effectLst/>
                <a:uLnTx/>
                <a:uFillTx/>
                <a:latin typeface="Arial" charset="0"/>
                <a:ea typeface="+mj-ea"/>
                <a:cs typeface="Arial" charset="0"/>
              </a:rPr>
              <a:t>3. Wichtigste Revisionspunkte</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liennummernplatzhalter 3"/>
          <p:cNvSpPr>
            <a:spLocks noGrp="1"/>
          </p:cNvSpPr>
          <p:nvPr>
            <p:ph type="sldNum" sz="quarter" idx="10"/>
          </p:nvPr>
        </p:nvSpPr>
        <p:spPr/>
        <p:txBody>
          <a:bodyPr/>
          <a:lstStyle/>
          <a:p>
            <a:pPr>
              <a:defRPr/>
            </a:pPr>
            <a:fld id="{B8DB477C-FAD1-4B1F-9BA9-13FADF150DFF}" type="slidenum">
              <a:rPr lang="de-CH" smtClean="0"/>
              <a:pPr>
                <a:defRPr/>
              </a:pPr>
              <a:t>9</a:t>
            </a:fld>
            <a:endParaRPr lang="de-CH" dirty="0"/>
          </a:p>
        </p:txBody>
      </p:sp>
      <p:sp>
        <p:nvSpPr>
          <p:cNvPr id="15362" name="Titel 1"/>
          <p:cNvSpPr>
            <a:spLocks noGrp="1"/>
          </p:cNvSpPr>
          <p:nvPr>
            <p:ph type="title"/>
          </p:nvPr>
        </p:nvSpPr>
        <p:spPr bwMode="auto">
          <a:xfrm>
            <a:off x="1071563" y="857250"/>
            <a:ext cx="7629525" cy="699542"/>
          </a:xfrm>
          <a:noFill/>
          <a:ln>
            <a:miter lim="800000"/>
            <a:headEnd/>
            <a:tailEnd/>
          </a:ln>
        </p:spPr>
        <p:txBody>
          <a:bodyPr vert="horz" wrap="square" lIns="91440" tIns="45720" rIns="91440" bIns="45720" numCol="1" anchor="t" anchorCtr="0" compatLnSpc="1">
            <a:prstTxWarp prst="textNoShape">
              <a:avLst/>
            </a:prstTxWarp>
          </a:bodyPr>
          <a:lstStyle/>
          <a:p>
            <a:pPr>
              <a:defRPr/>
            </a:pPr>
            <a:r>
              <a:rPr lang="de-CH" sz="3200" b="1" dirty="0" smtClean="0">
                <a:latin typeface="Arial" charset="0"/>
                <a:cs typeface="Arial" charset="0"/>
              </a:rPr>
              <a:t>Aufgaben der Gemeinden</a:t>
            </a:r>
          </a:p>
        </p:txBody>
      </p:sp>
      <p:sp>
        <p:nvSpPr>
          <p:cNvPr id="5" name="Inhaltsplatzhalter 2"/>
          <p:cNvSpPr>
            <a:spLocks noGrp="1"/>
          </p:cNvSpPr>
          <p:nvPr>
            <p:ph idx="1"/>
          </p:nvPr>
        </p:nvSpPr>
        <p:spPr bwMode="auto">
          <a:xfrm>
            <a:off x="1331640" y="2564904"/>
            <a:ext cx="7200900" cy="2952328"/>
          </a:xfrm>
          <a:noFill/>
          <a:ln>
            <a:miter lim="800000"/>
            <a:headEnd/>
            <a:tailEnd/>
          </a:ln>
        </p:spPr>
        <p:txBody>
          <a:bodyPr vert="horz" wrap="square" lIns="91440" tIns="45720" rIns="91440" bIns="45720" numCol="1" anchor="t" anchorCtr="0" compatLnSpc="1">
            <a:prstTxWarp prst="textNoShape">
              <a:avLst/>
            </a:prstTxWarp>
          </a:bodyPr>
          <a:lstStyle/>
          <a:p>
            <a:endParaRPr lang="de-CH" sz="500" dirty="0" smtClean="0"/>
          </a:p>
          <a:p>
            <a:pPr lvl="0">
              <a:defRPr/>
            </a:pPr>
            <a:r>
              <a:rPr lang="de-CH" sz="2000" b="1" dirty="0" smtClean="0"/>
              <a:t>Revisionspunkte: </a:t>
            </a:r>
          </a:p>
          <a:p>
            <a:pPr lvl="0">
              <a:buFontTx/>
              <a:buChar char="-"/>
              <a:defRPr/>
            </a:pPr>
            <a:r>
              <a:rPr lang="de-CH" sz="2000" dirty="0" smtClean="0"/>
              <a:t>Einwohnergemeinden sind nicht mehr nur für Betagte, sondern generell für pflegebedürftige Personen zuständig. </a:t>
            </a:r>
          </a:p>
          <a:p>
            <a:pPr lvl="0">
              <a:buFontTx/>
              <a:buChar char="-"/>
              <a:defRPr/>
            </a:pPr>
            <a:r>
              <a:rPr lang="de-CH" sz="2000" dirty="0" smtClean="0"/>
              <a:t>Restkosten nicht nur für pflegedürftige Personen in Pflegeheimen, sondern ebenso für Aufenthalte im </a:t>
            </a:r>
            <a:r>
              <a:rPr lang="de-CH" sz="2000" dirty="0" err="1" smtClean="0"/>
              <a:t>Akutspital</a:t>
            </a:r>
            <a:r>
              <a:rPr lang="de-CH" sz="2000" dirty="0" smtClean="0"/>
              <a:t> bei fehlender Spitalbedürftigkeit.</a:t>
            </a:r>
          </a:p>
          <a:p>
            <a:pPr lvl="0">
              <a:buFontTx/>
              <a:buChar char="-"/>
              <a:defRPr/>
            </a:pPr>
            <a:r>
              <a:rPr lang="de-CH" sz="2000" dirty="0" smtClean="0"/>
              <a:t>Pflegeheimliste auch künftig ohne Bettenzahl. </a:t>
            </a:r>
            <a:r>
              <a:rPr lang="de-CH" sz="2000" dirty="0" err="1" smtClean="0"/>
              <a:t>Ge-nehmigung</a:t>
            </a:r>
            <a:r>
              <a:rPr lang="de-CH" sz="2000" dirty="0" smtClean="0"/>
              <a:t> durch RR.</a:t>
            </a:r>
          </a:p>
          <a:p>
            <a:pPr lvl="0">
              <a:buNone/>
              <a:defRPr/>
            </a:pPr>
            <a:endParaRPr lang="de-CH" sz="2400" dirty="0" smtClean="0"/>
          </a:p>
        </p:txBody>
      </p:sp>
      <p:sp>
        <p:nvSpPr>
          <p:cNvPr id="8" name="Inhaltsplatzhalter 2"/>
          <p:cNvSpPr txBox="1">
            <a:spLocks/>
          </p:cNvSpPr>
          <p:nvPr/>
        </p:nvSpPr>
        <p:spPr bwMode="auto">
          <a:xfrm>
            <a:off x="1259632" y="1700808"/>
            <a:ext cx="7200900" cy="1080120"/>
          </a:xfrm>
          <a:prstGeom prst="rect">
            <a:avLst/>
          </a:prstGeom>
          <a:noFill/>
          <a:ln>
            <a:miter lim="800000"/>
            <a:headEnd/>
            <a:tailEnd/>
          </a:ln>
        </p:spPr>
        <p:txBody>
          <a:bodyPr vert="horz" wrap="square" lIns="91440" tIns="45720" rIns="91440" bIns="45720" numCol="1" anchor="t" anchorCtr="0" compatLnSpc="1">
            <a:prstTxWarp prst="textNoShape">
              <a:avLst/>
            </a:prstTxWarp>
          </a:bodyPr>
          <a:lstStyle/>
          <a:p>
            <a:pPr marL="342900" marR="0" lvl="0" indent="-342900" algn="l" defTabSz="914400" rtl="0" eaLnBrk="1" fontAlgn="base" latinLnBrk="0" hangingPunct="1">
              <a:lnSpc>
                <a:spcPct val="100000"/>
              </a:lnSpc>
              <a:spcBef>
                <a:spcPct val="20000"/>
              </a:spcBef>
              <a:spcAft>
                <a:spcPct val="0"/>
              </a:spcAft>
              <a:buClrTx/>
              <a:buSzTx/>
              <a:buFont typeface="Arial" charset="0"/>
              <a:buChar char="•"/>
              <a:tabLst/>
              <a:defRPr/>
            </a:pPr>
            <a:r>
              <a:rPr lang="de-CH" sz="2000" b="1" dirty="0" smtClean="0">
                <a:latin typeface="Arial" pitchFamily="34" charset="0"/>
                <a:cs typeface="Arial" pitchFamily="34" charset="0"/>
              </a:rPr>
              <a:t>Problematik</a:t>
            </a:r>
            <a:r>
              <a:rPr kumimoji="0" lang="de-CH" sz="2000" b="1" i="0" u="none" strike="noStrike" kern="1200" cap="none" spc="0" normalizeH="0" baseline="0" noProof="0" dirty="0" smtClean="0">
                <a:ln>
                  <a:noFill/>
                </a:ln>
                <a:solidFill>
                  <a:schemeClr val="tx1"/>
                </a:solidFill>
                <a:effectLst/>
                <a:uLnTx/>
                <a:uFillTx/>
                <a:latin typeface="Arial" pitchFamily="34" charset="0"/>
                <a:ea typeface="+mn-ea"/>
                <a:cs typeface="Arial" pitchFamily="34" charset="0"/>
              </a:rPr>
              <a:t>: </a:t>
            </a:r>
            <a:r>
              <a:rPr lang="de-CH" sz="2000" dirty="0" smtClean="0">
                <a:latin typeface="Arial" pitchFamily="34" charset="0"/>
                <a:cs typeface="Arial" pitchFamily="34" charset="0"/>
              </a:rPr>
              <a:t>Neue Pflegefinanzierung</a:t>
            </a:r>
            <a:r>
              <a:rPr kumimoji="0" lang="de-CH" sz="2000" b="0" i="0" u="none" strike="noStrike" kern="1200" cap="none" spc="0" normalizeH="0" noProof="0" dirty="0" smtClean="0">
                <a:ln>
                  <a:noFill/>
                </a:ln>
                <a:solidFill>
                  <a:schemeClr val="tx1"/>
                </a:solidFill>
                <a:effectLst/>
                <a:uLnTx/>
                <a:uFillTx/>
                <a:latin typeface="Arial" pitchFamily="34" charset="0"/>
                <a:ea typeface="+mn-ea"/>
                <a:cs typeface="Arial" pitchFamily="34" charset="0"/>
              </a:rPr>
              <a:t>. Aufgaben bleiben aber grundsätzlich gleich.</a:t>
            </a:r>
            <a:endParaRPr kumimoji="0" lang="de-CH" sz="2000" b="0" i="0" u="none" strike="noStrike" kern="1200" cap="none" spc="0" normalizeH="0" baseline="0" noProof="0" dirty="0" smtClean="0">
              <a:ln>
                <a:noFill/>
              </a:ln>
              <a:solidFill>
                <a:schemeClr val="tx1"/>
              </a:solidFill>
              <a:effectLst/>
              <a:uLnTx/>
              <a:uFillTx/>
              <a:latin typeface="Arial" pitchFamily="34" charset="0"/>
              <a:ea typeface="+mn-ea"/>
              <a:cs typeface="Arial" pitchFamily="34" charset="0"/>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Powerpoint-Präsentation_neuesCD">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Larissa-Design">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Larissa-Design">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Name der Präsentation</Template>
  <TotalTime>0</TotalTime>
  <Words>1172</Words>
  <Application>Microsoft Office PowerPoint</Application>
  <PresentationFormat>Bildschirmpräsentation (4:3)</PresentationFormat>
  <Paragraphs>296</Paragraphs>
  <Slides>25</Slides>
  <Notes>17</Notes>
  <HiddenSlides>0</HiddenSlides>
  <MMClips>0</MMClips>
  <ScaleCrop>false</ScaleCrop>
  <HeadingPairs>
    <vt:vector size="4" baseType="variant">
      <vt:variant>
        <vt:lpstr>Design</vt:lpstr>
      </vt:variant>
      <vt:variant>
        <vt:i4>1</vt:i4>
      </vt:variant>
      <vt:variant>
        <vt:lpstr>Folientitel</vt:lpstr>
      </vt:variant>
      <vt:variant>
        <vt:i4>25</vt:i4>
      </vt:variant>
    </vt:vector>
  </HeadingPairs>
  <TitlesOfParts>
    <vt:vector size="26" baseType="lpstr">
      <vt:lpstr>Powerpoint-Präsentation_neuesCD</vt:lpstr>
      <vt:lpstr>Folie 1</vt:lpstr>
      <vt:lpstr>Agenda</vt:lpstr>
      <vt:lpstr>1. Ausgangslage</vt:lpstr>
      <vt:lpstr>Agenda</vt:lpstr>
      <vt:lpstr>2. Ziel</vt:lpstr>
      <vt:lpstr>Folie 6</vt:lpstr>
      <vt:lpstr>Agenda</vt:lpstr>
      <vt:lpstr>Aufgaben des Kantons</vt:lpstr>
      <vt:lpstr>Aufgaben der Gemeinden</vt:lpstr>
      <vt:lpstr>Kantonsspital</vt:lpstr>
      <vt:lpstr>Kantonsspital</vt:lpstr>
      <vt:lpstr>Berufe des Gesundheitswesens</vt:lpstr>
      <vt:lpstr>Berufe des Gesundheitswesens </vt:lpstr>
      <vt:lpstr>Rechte und Pflichten bei der Berufsausübung</vt:lpstr>
      <vt:lpstr>Rechte und Pflichten bei der Berufsausübung</vt:lpstr>
      <vt:lpstr>Bewilligungspflichtige Einrichtungen</vt:lpstr>
      <vt:lpstr>Rechte und Pflichten der Patienten</vt:lpstr>
      <vt:lpstr>Gesundheitsförderung und Prävention</vt:lpstr>
      <vt:lpstr>Heilmittelrecht</vt:lpstr>
      <vt:lpstr>Aufsicht, Verwaltungs- und Disziplinarmassnahmen sowie strafrechtliche Sanktionen</vt:lpstr>
      <vt:lpstr>Agenda</vt:lpstr>
      <vt:lpstr>4. Terminplan</vt:lpstr>
      <vt:lpstr>Agenda</vt:lpstr>
      <vt:lpstr>5. Vernehmlassung</vt:lpstr>
      <vt:lpstr>Agenda</vt:lpstr>
    </vt:vector>
  </TitlesOfParts>
  <Company>Kantone Obwalden / Nidwalden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Teilrevision des Steuergesetzes  per 1. Januar 2012</dc:title>
  <dc:creator>Jacqueline Theiler</dc:creator>
  <cp:lastModifiedBy>Seraina Grünig</cp:lastModifiedBy>
  <cp:revision>483</cp:revision>
  <dcterms:created xsi:type="dcterms:W3CDTF">2010-09-16T12:39:36Z</dcterms:created>
  <dcterms:modified xsi:type="dcterms:W3CDTF">2014-11-17T07:52:42Z</dcterms:modified>
</cp:coreProperties>
</file>