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95" r:id="rId2"/>
    <p:sldMasterId id="2147483783" r:id="rId3"/>
    <p:sldMasterId id="2147483770" r:id="rId4"/>
    <p:sldMasterId id="2147483757" r:id="rId5"/>
    <p:sldMasterId id="2147483741" r:id="rId6"/>
    <p:sldMasterId id="2147483715" r:id="rId7"/>
    <p:sldMasterId id="2147483727" r:id="rId8"/>
  </p:sldMasterIdLst>
  <p:notesMasterIdLst>
    <p:notesMasterId r:id="rId15"/>
  </p:notesMasterIdLst>
  <p:handoutMasterIdLst>
    <p:handoutMasterId r:id="rId16"/>
  </p:handoutMasterIdLst>
  <p:sldIdLst>
    <p:sldId id="256" r:id="rId9"/>
    <p:sldId id="481" r:id="rId10"/>
    <p:sldId id="543" r:id="rId11"/>
    <p:sldId id="544" r:id="rId12"/>
    <p:sldId id="545" r:id="rId13"/>
    <p:sldId id="546" r:id="rId14"/>
  </p:sldIdLst>
  <p:sldSz cx="9144000" cy="6858000" type="screen4x3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1" autoAdjust="0"/>
    <p:restoredTop sz="94694" autoAdjust="0"/>
  </p:normalViewPr>
  <p:slideViewPr>
    <p:cSldViewPr>
      <p:cViewPr varScale="1">
        <p:scale>
          <a:sx n="105" d="100"/>
          <a:sy n="105" d="100"/>
        </p:scale>
        <p:origin x="6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202" y="-102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890617" cy="49721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915" y="0"/>
            <a:ext cx="2890617" cy="49721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r">
              <a:defRPr sz="1200"/>
            </a:lvl1pPr>
          </a:lstStyle>
          <a:p>
            <a:pPr>
              <a:defRPr/>
            </a:pPr>
            <a:fld id="{F9203C99-0408-4298-977D-E5438E937E56}" type="datetimeFigureOut">
              <a:rPr lang="de-DE"/>
              <a:pPr>
                <a:defRPr/>
              </a:pPr>
              <a:t>30.01.2018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9" y="9427841"/>
            <a:ext cx="2890617" cy="497211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915" y="9427841"/>
            <a:ext cx="2890617" cy="497211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r">
              <a:defRPr sz="1200"/>
            </a:lvl1pPr>
          </a:lstStyle>
          <a:p>
            <a:pPr>
              <a:defRPr/>
            </a:pPr>
            <a:fld id="{4CBFEF9B-63DA-4F16-9A6E-C7F7CC28F0B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16623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890617" cy="49721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6915" y="0"/>
            <a:ext cx="2890617" cy="49721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r">
              <a:defRPr sz="1200"/>
            </a:lvl1pPr>
          </a:lstStyle>
          <a:p>
            <a:pPr>
              <a:defRPr/>
            </a:pPr>
            <a:fld id="{49FD15A4-8CF9-46F2-9083-C7A6DA263B46}" type="datetimeFigureOut">
              <a:rPr lang="de-DE"/>
              <a:pPr>
                <a:defRPr/>
              </a:pPr>
              <a:t>30.01.2018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6125"/>
            <a:ext cx="4960938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44" tIns="45421" rIns="90844" bIns="45421" rtlCol="0" anchor="ctr"/>
          <a:lstStyle/>
          <a:p>
            <a:pPr lvl="0"/>
            <a:endParaRPr lang="de-CH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7076" y="4714724"/>
            <a:ext cx="5334959" cy="4466907"/>
          </a:xfrm>
          <a:prstGeom prst="rect">
            <a:avLst/>
          </a:prstGeom>
        </p:spPr>
        <p:txBody>
          <a:bodyPr vert="horz" lIns="90844" tIns="45421" rIns="90844" bIns="45421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CH" noProof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9" y="9427841"/>
            <a:ext cx="2890617" cy="497211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6915" y="9427841"/>
            <a:ext cx="2890617" cy="497211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r">
              <a:defRPr sz="1200"/>
            </a:lvl1pPr>
          </a:lstStyle>
          <a:p>
            <a:pPr>
              <a:defRPr/>
            </a:pPr>
            <a:fld id="{1D31F2C8-6401-4ED4-8FB8-7E4D6397FEC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48717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 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1F2C8-6401-4ED4-8FB8-7E4D6397FECB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2884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071538" y="857250"/>
            <a:ext cx="762955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1071538" y="2071688"/>
            <a:ext cx="7615262" cy="405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Rechteck 3"/>
          <p:cNvSpPr/>
          <p:nvPr userDrawn="1"/>
        </p:nvSpPr>
        <p:spPr>
          <a:xfrm>
            <a:off x="6804248" y="6309320"/>
            <a:ext cx="201622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dirty="0" smtClean="0">
                <a:solidFill>
                  <a:schemeClr val="tx1"/>
                </a:solidFill>
              </a:rPr>
              <a:t>Workshop 17. Oktober 2012</a:t>
            </a:r>
            <a:endParaRPr lang="de-CH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18"/>
          <p:cNvSpPr>
            <a:spLocks noGrp="1"/>
          </p:cNvSpPr>
          <p:nvPr>
            <p:ph type="body" sz="half" idx="2"/>
          </p:nvPr>
        </p:nvSpPr>
        <p:spPr>
          <a:xfrm>
            <a:off x="1071563" y="571500"/>
            <a:ext cx="7643812" cy="52149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Rechteck 2"/>
          <p:cNvSpPr/>
          <p:nvPr userDrawn="1"/>
        </p:nvSpPr>
        <p:spPr>
          <a:xfrm>
            <a:off x="6804248" y="6505248"/>
            <a:ext cx="201622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dirty="0" smtClean="0">
                <a:solidFill>
                  <a:schemeClr val="tx1"/>
                </a:solidFill>
              </a:rPr>
              <a:t>Workshop 17. Oktober 2012</a:t>
            </a:r>
            <a:endParaRPr lang="de-CH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8B68E-764F-4F5A-9882-3244973E54E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AD000-6801-47AA-93AE-DD413957A8B7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de-CH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8CB24-EF46-4A71-99F4-9364BC4B5D08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hteck 2"/>
          <p:cNvSpPr/>
          <p:nvPr userDrawn="1"/>
        </p:nvSpPr>
        <p:spPr>
          <a:xfrm>
            <a:off x="6804248" y="6309320"/>
            <a:ext cx="201622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dirty="0" smtClean="0">
                <a:solidFill>
                  <a:schemeClr val="tx1"/>
                </a:solidFill>
              </a:rPr>
              <a:t>Workshop 17. Oktober 2012</a:t>
            </a:r>
            <a:endParaRPr lang="de-CH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FDF8-8553-4F7C-8995-B70BE5D0ED8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6804248" y="6309320"/>
            <a:ext cx="201622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dirty="0" smtClean="0">
                <a:solidFill>
                  <a:schemeClr val="tx1"/>
                </a:solidFill>
              </a:rPr>
              <a:t>Workshop 17. Oktober 2012</a:t>
            </a:r>
            <a:endParaRPr lang="de-CH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071538" y="857250"/>
            <a:ext cx="762955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1071538" y="2071688"/>
            <a:ext cx="7615262" cy="405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Rechteck 3"/>
          <p:cNvSpPr/>
          <p:nvPr userDrawn="1"/>
        </p:nvSpPr>
        <p:spPr>
          <a:xfrm>
            <a:off x="6804248" y="6505248"/>
            <a:ext cx="201622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dirty="0" smtClean="0">
                <a:solidFill>
                  <a:schemeClr val="tx1"/>
                </a:solidFill>
              </a:rPr>
              <a:t>Workshop 17. Oktober 2012</a:t>
            </a:r>
            <a:endParaRPr lang="de-CH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071538" y="857250"/>
            <a:ext cx="762955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1071538" y="2071688"/>
            <a:ext cx="7615262" cy="405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Rechteck 3"/>
          <p:cNvSpPr/>
          <p:nvPr userDrawn="1"/>
        </p:nvSpPr>
        <p:spPr>
          <a:xfrm>
            <a:off x="6804248" y="6309320"/>
            <a:ext cx="201622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dirty="0" smtClean="0">
                <a:solidFill>
                  <a:schemeClr val="tx1"/>
                </a:solidFill>
              </a:rPr>
              <a:t>Workshop 17. Oktober 2012</a:t>
            </a:r>
            <a:endParaRPr lang="de-CH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071538" y="857250"/>
            <a:ext cx="762955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1071538" y="2071688"/>
            <a:ext cx="7615262" cy="405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4" name="Rechteck 3"/>
          <p:cNvSpPr/>
          <p:nvPr userDrawn="1"/>
        </p:nvSpPr>
        <p:spPr>
          <a:xfrm>
            <a:off x="6804248" y="6309320"/>
            <a:ext cx="2016224" cy="332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dirty="0" smtClean="0">
                <a:solidFill>
                  <a:schemeClr val="tx1"/>
                </a:solidFill>
              </a:rPr>
              <a:t>Workshop 17. Oktober 2012</a:t>
            </a:r>
            <a:endParaRPr lang="de-CH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 Verbindung 6"/>
          <p:cNvCxnSpPr/>
          <p:nvPr/>
        </p:nvCxnSpPr>
        <p:spPr>
          <a:xfrm rot="5400000" flipH="1" flipV="1">
            <a:off x="-1071563" y="2571751"/>
            <a:ext cx="30003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 rot="5400000" flipH="1" flipV="1">
            <a:off x="-785813" y="2571751"/>
            <a:ext cx="3000375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ieren 3"/>
          <p:cNvGrpSpPr>
            <a:grpSpLocks/>
          </p:cNvGrpSpPr>
          <p:nvPr userDrawn="1"/>
        </p:nvGrpSpPr>
        <p:grpSpPr bwMode="auto">
          <a:xfrm>
            <a:off x="406400" y="6203261"/>
            <a:ext cx="2736850" cy="552450"/>
            <a:chOff x="485634" y="142852"/>
            <a:chExt cx="2778086" cy="552451"/>
          </a:xfrm>
        </p:grpSpPr>
        <p:grpSp>
          <p:nvGrpSpPr>
            <p:cNvPr id="5" name="Gruppieren 4"/>
            <p:cNvGrpSpPr>
              <a:grpSpLocks/>
            </p:cNvGrpSpPr>
            <p:nvPr/>
          </p:nvGrpSpPr>
          <p:grpSpPr bwMode="auto">
            <a:xfrm>
              <a:off x="3049402" y="284139"/>
              <a:ext cx="214318" cy="360364"/>
              <a:chOff x="3049402" y="284139"/>
              <a:chExt cx="214318" cy="360364"/>
            </a:xfrm>
          </p:grpSpPr>
          <p:sp>
            <p:nvSpPr>
              <p:cNvPr id="9" name="Rechteck 8"/>
              <p:cNvSpPr>
                <a:spLocks noChangeArrowheads="1"/>
              </p:cNvSpPr>
              <p:nvPr/>
            </p:nvSpPr>
            <p:spPr bwMode="auto">
              <a:xfrm>
                <a:off x="3049402" y="284139"/>
                <a:ext cx="214318" cy="2159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800" b="1">
                    <a:cs typeface="Arial" charset="0"/>
                  </a:rPr>
                  <a:t> </a:t>
                </a:r>
                <a:endParaRPr lang="de-CH" sz="4800" b="1">
                  <a:cs typeface="Arial" charset="0"/>
                </a:endParaRPr>
              </a:p>
            </p:txBody>
          </p:sp>
          <p:sp>
            <p:nvSpPr>
              <p:cNvPr id="10" name="Rechteck 9"/>
              <p:cNvSpPr>
                <a:spLocks noChangeArrowheads="1"/>
              </p:cNvSpPr>
              <p:nvPr/>
            </p:nvSpPr>
            <p:spPr bwMode="auto">
              <a:xfrm>
                <a:off x="3049402" y="428602"/>
                <a:ext cx="214318" cy="2159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de-CH" sz="800">
                    <a:cs typeface="Arial" charset="0"/>
                  </a:rPr>
                  <a:t> </a:t>
                </a:r>
                <a:endParaRPr lang="de-CH" sz="4800">
                  <a:cs typeface="Arial" charset="0"/>
                </a:endParaRPr>
              </a:p>
            </p:txBody>
          </p:sp>
        </p:grpSp>
        <p:pic>
          <p:nvPicPr>
            <p:cNvPr id="6" name="Picture 14" descr="KAOW Logo_Pantone_4C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85634" y="142852"/>
              <a:ext cx="1648788" cy="552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Rechteck 7"/>
          <p:cNvSpPr>
            <a:spLocks noChangeArrowheads="1"/>
          </p:cNvSpPr>
          <p:nvPr userDrawn="1"/>
        </p:nvSpPr>
        <p:spPr bwMode="auto">
          <a:xfrm>
            <a:off x="3429000" y="6190561"/>
            <a:ext cx="1411288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de-CH" sz="900" b="1" dirty="0">
                <a:ea typeface="Times New Roman" pitchFamily="18" charset="0"/>
                <a:cs typeface="Arial" charset="0"/>
              </a:rPr>
              <a:t>Finanzdepartement </a:t>
            </a:r>
            <a:r>
              <a:rPr lang="de-CH" sz="800" b="1" dirty="0">
                <a:ea typeface="Times New Roman" pitchFamily="18" charset="0"/>
                <a:cs typeface="Arial" charset="0"/>
              </a:rPr>
              <a:t>FD</a:t>
            </a:r>
            <a:endParaRPr lang="de-CH" sz="4800" b="1" dirty="0">
              <a:ea typeface="Times New Roman" pitchFamily="18" charset="0"/>
              <a:cs typeface="Arial" charset="0"/>
            </a:endParaRP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8B68E-764F-4F5A-9882-3244973E54E9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2050" name="Picture 2" descr="C:\Users\gaow05\Desktop\Aktuelle Projekte\Palliative OW\Logo Palliative OW\Logo_Palliativ_vomKanton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80312" y="6259339"/>
            <a:ext cx="1375648" cy="48202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82" r:id="rId2"/>
    <p:sldLayoutId id="2147483769" r:id="rId3"/>
    <p:sldLayoutId id="2147483739" r:id="rId4"/>
    <p:sldLayoutId id="2147483714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5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90CEA-5EAD-4FA0-BAF3-DBE83033A7CC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AD000-6801-47AA-93AE-DD413957A8B7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D95C2-E77E-4848-B3E7-B3ADCC63E64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FDF8-8553-4F7C-8995-B70BE5D0ED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CDA86-F4EE-4241-AB83-07B3046D1A36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884E0-D71A-4DB7-A0E5-D04A7B6884E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4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8561E-0CED-4A28-B52A-31AE99349ED3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mw.ch/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ctrTitle" idx="4294967295"/>
          </p:nvPr>
        </p:nvSpPr>
        <p:spPr bwMode="auto">
          <a:xfrm>
            <a:off x="1259632" y="548680"/>
            <a:ext cx="7458075" cy="489654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lnSpc>
                <a:spcPct val="150000"/>
              </a:lnSpc>
            </a:pPr>
            <a:r>
              <a:rPr lang="de-CH" sz="1600" b="1" dirty="0" smtClean="0">
                <a:latin typeface="Arial" charset="0"/>
                <a:cs typeface="Arial" charset="0"/>
              </a:rPr>
              <a:t/>
            </a:r>
            <a:br>
              <a:rPr lang="de-CH" sz="1600" b="1" dirty="0" smtClean="0">
                <a:latin typeface="Arial" charset="0"/>
                <a:cs typeface="Arial" charset="0"/>
              </a:rPr>
            </a:br>
            <a:endParaRPr lang="de-CH" sz="2000" b="1" dirty="0" smtClean="0">
              <a:latin typeface="Arial" charset="0"/>
              <a:cs typeface="Arial" charset="0"/>
            </a:endParaRPr>
          </a:p>
        </p:txBody>
      </p:sp>
      <p:cxnSp>
        <p:nvCxnSpPr>
          <p:cNvPr id="12" name="Gerade Verbindung 11"/>
          <p:cNvCxnSpPr/>
          <p:nvPr/>
        </p:nvCxnSpPr>
        <p:spPr>
          <a:xfrm rot="5400000" flipH="1" flipV="1">
            <a:off x="-1071563" y="2571751"/>
            <a:ext cx="30003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 flipH="1" flipV="1">
            <a:off x="-785813" y="2571751"/>
            <a:ext cx="3000375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/>
          <p:cNvSpPr txBox="1">
            <a:spLocks/>
          </p:cNvSpPr>
          <p:nvPr/>
        </p:nvSpPr>
        <p:spPr bwMode="auto">
          <a:xfrm>
            <a:off x="899592" y="332656"/>
            <a:ext cx="7529512" cy="504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de-CH" sz="2400" b="1" dirty="0" smtClean="0">
                <a:ea typeface="+mj-ea"/>
                <a:cs typeface="Arial" charset="0"/>
              </a:rPr>
              <a:t>Palliative Obwalden</a:t>
            </a:r>
          </a:p>
          <a:p>
            <a:pPr>
              <a:defRPr/>
            </a:pPr>
            <a:r>
              <a:rPr lang="de-CH" sz="2400" b="1" dirty="0" smtClean="0">
                <a:ea typeface="+mj-ea"/>
                <a:cs typeface="Arial" charset="0"/>
              </a:rPr>
              <a:t>Arbeitsgruppe Konzept «Runde Tische»</a:t>
            </a:r>
            <a:endParaRPr lang="de-CH" sz="2400" b="1" dirty="0">
              <a:ea typeface="+mj-ea"/>
              <a:cs typeface="Arial" charset="0"/>
            </a:endParaRPr>
          </a:p>
          <a:p>
            <a:pPr>
              <a:defRPr/>
            </a:pPr>
            <a:endParaRPr lang="de-CH" sz="2400" b="1" dirty="0" smtClean="0">
              <a:ea typeface="+mj-ea"/>
              <a:cs typeface="Arial" charset="0"/>
            </a:endParaRPr>
          </a:p>
          <a:p>
            <a:pPr>
              <a:defRPr/>
            </a:pPr>
            <a:r>
              <a:rPr lang="de-CH" sz="2400" b="1" dirty="0" smtClean="0">
                <a:ea typeface="+mj-ea"/>
                <a:cs typeface="Arial" charset="0"/>
              </a:rPr>
              <a:t>Wer </a:t>
            </a:r>
            <a:r>
              <a:rPr lang="de-CH" sz="2400" b="1" dirty="0" smtClean="0">
                <a:solidFill>
                  <a:srgbClr val="FF0000"/>
                </a:solidFill>
                <a:ea typeface="+mj-ea"/>
                <a:cs typeface="Arial" charset="0"/>
              </a:rPr>
              <a:t>? </a:t>
            </a:r>
            <a:r>
              <a:rPr lang="de-CH" sz="2400" b="1" dirty="0" smtClean="0">
                <a:ea typeface="+mj-ea"/>
                <a:cs typeface="Arial" charset="0"/>
              </a:rPr>
              <a:t>Warum </a:t>
            </a:r>
            <a:r>
              <a:rPr lang="de-CH" sz="2400" b="1" dirty="0" smtClean="0">
                <a:solidFill>
                  <a:srgbClr val="00B050"/>
                </a:solidFill>
                <a:ea typeface="+mj-ea"/>
                <a:cs typeface="Arial" charset="0"/>
              </a:rPr>
              <a:t>?</a:t>
            </a:r>
            <a:r>
              <a:rPr lang="de-CH" sz="2400" b="1" dirty="0" smtClean="0">
                <a:ea typeface="+mj-ea"/>
                <a:cs typeface="Arial" charset="0"/>
              </a:rPr>
              <a:t> Wie </a:t>
            </a:r>
            <a:r>
              <a:rPr lang="de-CH" sz="2400" b="1" dirty="0" smtClean="0">
                <a:solidFill>
                  <a:srgbClr val="FFC000"/>
                </a:solidFill>
                <a:ea typeface="+mj-ea"/>
                <a:cs typeface="Arial" charset="0"/>
              </a:rPr>
              <a:t>?</a:t>
            </a:r>
            <a:r>
              <a:rPr lang="de-CH" sz="2400" b="1" dirty="0" smtClean="0">
                <a:ea typeface="+mj-ea"/>
                <a:cs typeface="Arial" charset="0"/>
              </a:rPr>
              <a:t>  Was </a:t>
            </a:r>
            <a:r>
              <a:rPr lang="de-CH" sz="2400" b="1" dirty="0" smtClean="0">
                <a:solidFill>
                  <a:srgbClr val="7030A0"/>
                </a:solidFill>
                <a:ea typeface="+mj-ea"/>
                <a:cs typeface="Arial" charset="0"/>
              </a:rPr>
              <a:t>?                                     </a:t>
            </a:r>
            <a:r>
              <a:rPr lang="de-CH" sz="2400" b="1" dirty="0" smtClean="0">
                <a:ea typeface="+mj-ea"/>
                <a:cs typeface="Arial" charset="0"/>
              </a:rPr>
              <a:t> und Wie weiter </a:t>
            </a:r>
            <a:r>
              <a:rPr lang="de-CH" sz="2400" b="1" dirty="0" smtClean="0">
                <a:solidFill>
                  <a:srgbClr val="00B0F0"/>
                </a:solidFill>
                <a:ea typeface="+mj-ea"/>
                <a:cs typeface="Arial" charset="0"/>
              </a:rPr>
              <a:t>? </a:t>
            </a:r>
            <a:endParaRPr lang="de-CH" sz="2400" b="1" dirty="0" smtClean="0">
              <a:ea typeface="+mj-ea"/>
              <a:cs typeface="Arial" charset="0"/>
            </a:endParaRPr>
          </a:p>
          <a:p>
            <a:pPr>
              <a:defRPr/>
            </a:pPr>
            <a:endParaRPr lang="de-CH" sz="2400" b="1" dirty="0">
              <a:ea typeface="+mj-ea"/>
              <a:cs typeface="Arial" charset="0"/>
            </a:endParaRPr>
          </a:p>
          <a:p>
            <a:pPr>
              <a:defRPr/>
            </a:pPr>
            <a:endParaRPr lang="de-CH" sz="2400" b="1" dirty="0" smtClean="0">
              <a:ea typeface="+mj-ea"/>
              <a:cs typeface="Arial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00302"/>
            <a:ext cx="3463032" cy="27496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/>
        </p:nvCxnSpPr>
        <p:spPr>
          <a:xfrm rot="5400000" flipH="1" flipV="1">
            <a:off x="-1071563" y="2571751"/>
            <a:ext cx="30003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 flipH="1" flipV="1">
            <a:off x="-785813" y="2571751"/>
            <a:ext cx="3000375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/>
          <p:cNvSpPr txBox="1">
            <a:spLocks/>
          </p:cNvSpPr>
          <p:nvPr/>
        </p:nvSpPr>
        <p:spPr bwMode="auto">
          <a:xfrm>
            <a:off x="899592" y="4005064"/>
            <a:ext cx="7529512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CH" sz="2400" b="1" dirty="0">
              <a:ea typeface="+mj-ea"/>
              <a:cs typeface="Arial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9593" y="620688"/>
            <a:ext cx="77147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FF0000"/>
                </a:solidFill>
              </a:rPr>
              <a:t>Wer? </a:t>
            </a:r>
          </a:p>
          <a:p>
            <a:endParaRPr lang="de-CH" dirty="0"/>
          </a:p>
          <a:p>
            <a:r>
              <a:rPr lang="de-CH" dirty="0" smtClean="0"/>
              <a:t>Vertreterinnen und Vertreter aus verschiedenen Professionen / Institutionen</a:t>
            </a:r>
          </a:p>
          <a:p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Spitalseelsorge KSOW : 	Niklaus Schmid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Pflegeheim Erlen, Engelberg	Yvonne Lose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Komplementärmedizin:		Martin </a:t>
            </a:r>
            <a:r>
              <a:rPr lang="de-CH" dirty="0" err="1" smtClean="0"/>
              <a:t>Schiewek</a:t>
            </a:r>
            <a:r>
              <a:rPr lang="de-CH" dirty="0" smtClean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Sterbebegleitung (&amp; </a:t>
            </a:r>
            <a:r>
              <a:rPr lang="de-CH" dirty="0" err="1" smtClean="0"/>
              <a:t>Physio</a:t>
            </a:r>
            <a:r>
              <a:rPr lang="de-CH" dirty="0" smtClean="0"/>
              <a:t>):	Suzanne </a:t>
            </a:r>
            <a:r>
              <a:rPr lang="de-CH" dirty="0"/>
              <a:t>K</a:t>
            </a:r>
            <a:r>
              <a:rPr lang="de-CH" dirty="0" smtClean="0"/>
              <a:t>ristiansen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Hausarzt:			Dr. Leo </a:t>
            </a:r>
            <a:r>
              <a:rPr lang="de-CH" dirty="0" err="1" smtClean="0"/>
              <a:t>Spichtig</a:t>
            </a:r>
            <a:r>
              <a:rPr lang="de-CH" dirty="0" smtClean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Medizin KSOW: 		Dr. Stefanie Hofmann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Fachstelle Gesellschaftsfragen 	Esther </a:t>
            </a:r>
            <a:r>
              <a:rPr lang="de-CH" dirty="0" err="1" smtClean="0"/>
              <a:t>Rüfenacht</a:t>
            </a:r>
            <a:r>
              <a:rPr lang="de-CH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Spitex:			Rosmarie Strahberger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Leitung:			Lydia Hümbeli / Sandro Kanits 					Gesundheitsamt Obwalden				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r>
              <a:rPr lang="de-CH" dirty="0" smtClean="0"/>
              <a:t>	</a:t>
            </a:r>
            <a:endParaRPr lang="de-CH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611" y="589057"/>
            <a:ext cx="1374800" cy="10915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/>
        </p:nvCxnSpPr>
        <p:spPr>
          <a:xfrm rot="5400000" flipH="1" flipV="1">
            <a:off x="-1071563" y="2571751"/>
            <a:ext cx="30003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 flipH="1" flipV="1">
            <a:off x="-785813" y="2571751"/>
            <a:ext cx="3000375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/>
          <p:cNvSpPr txBox="1">
            <a:spLocks/>
          </p:cNvSpPr>
          <p:nvPr/>
        </p:nvSpPr>
        <p:spPr bwMode="auto">
          <a:xfrm>
            <a:off x="899592" y="4005064"/>
            <a:ext cx="7529512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CH" sz="2400" b="1" dirty="0">
              <a:ea typeface="+mj-ea"/>
              <a:cs typeface="Arial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9593" y="620688"/>
            <a:ext cx="77147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00B050"/>
                </a:solidFill>
              </a:rPr>
              <a:t>Warum? </a:t>
            </a:r>
          </a:p>
          <a:p>
            <a:endParaRPr lang="de-CH" b="1" dirty="0">
              <a:solidFill>
                <a:srgbClr val="00B050"/>
              </a:solidFill>
            </a:endParaRPr>
          </a:p>
          <a:p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Nationale / kantonale Strategie Palliative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Notwendigkeit / Best </a:t>
            </a:r>
            <a:r>
              <a:rPr lang="de-CH" dirty="0" err="1" smtClean="0"/>
              <a:t>practice</a:t>
            </a: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Überzeugung:  Effektive und bedarfsgerechte  Palliative Care gelingt besser mit dem Paradigma  </a:t>
            </a:r>
            <a:r>
              <a:rPr lang="de-CH" b="1" dirty="0" smtClean="0"/>
              <a:t>«Gemeinsam statt einsam»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Bestmögliche Lebensqualität: </a:t>
            </a:r>
            <a:r>
              <a:rPr lang="de-CH" dirty="0" err="1" smtClean="0"/>
              <a:t>PatientIn</a:t>
            </a:r>
            <a:r>
              <a:rPr lang="de-CH" dirty="0" smtClean="0"/>
              <a:t> und Familie im Mittelpunkt</a:t>
            </a:r>
          </a:p>
          <a:p>
            <a:r>
              <a:rPr lang="de-CH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Charta «Zusammenarbeit  der Fachleute im Gesundheitswesen» SAMW Schweiz. Akademie der Medizinischen Wissenschaften </a:t>
            </a:r>
          </a:p>
          <a:p>
            <a:r>
              <a:rPr lang="de-CH" dirty="0" smtClean="0"/>
              <a:t>     </a:t>
            </a:r>
            <a:r>
              <a:rPr lang="de-CH" dirty="0" smtClean="0">
                <a:hlinkClick r:id="rId2"/>
              </a:rPr>
              <a:t>www.samw.ch</a:t>
            </a:r>
            <a:r>
              <a:rPr lang="de-CH" dirty="0" smtClean="0"/>
              <a:t>    							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r>
              <a:rPr lang="de-CH" dirty="0" smtClean="0"/>
              <a:t>	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1151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/>
        </p:nvCxnSpPr>
        <p:spPr>
          <a:xfrm rot="5400000" flipH="1" flipV="1">
            <a:off x="-1071563" y="2571751"/>
            <a:ext cx="30003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 flipH="1" flipV="1">
            <a:off x="-785813" y="2571751"/>
            <a:ext cx="3000375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/>
          <p:cNvSpPr txBox="1">
            <a:spLocks/>
          </p:cNvSpPr>
          <p:nvPr/>
        </p:nvSpPr>
        <p:spPr bwMode="auto">
          <a:xfrm>
            <a:off x="899592" y="4005064"/>
            <a:ext cx="7529512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CH" sz="2400" b="1" dirty="0">
              <a:ea typeface="+mj-ea"/>
              <a:cs typeface="Arial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9593" y="620688"/>
            <a:ext cx="77147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FFC000"/>
                </a:solidFill>
              </a:rPr>
              <a:t>Wie?</a:t>
            </a:r>
          </a:p>
          <a:p>
            <a:endParaRPr lang="de-CH" b="1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Diskussionen und fachlicher </a:t>
            </a:r>
            <a:r>
              <a:rPr lang="de-CH" dirty="0"/>
              <a:t>A</a:t>
            </a:r>
            <a:r>
              <a:rPr lang="de-CH" dirty="0" smtClean="0"/>
              <a:t>ustausch  in der AG &gt; Konsensfindung, gemeinsame Werte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Einholen von Informationen:</a:t>
            </a:r>
          </a:p>
          <a:p>
            <a:r>
              <a:rPr lang="de-CH" dirty="0" smtClean="0"/>
              <a:t>	- Sichtung von Dokumenten, Homepages etc.</a:t>
            </a:r>
          </a:p>
          <a:p>
            <a:r>
              <a:rPr lang="de-CH" dirty="0" smtClean="0"/>
              <a:t>	- Gespräche mit anderen Organisationen, </a:t>
            </a:r>
            <a:r>
              <a:rPr lang="de-CH" dirty="0" err="1" smtClean="0"/>
              <a:t>ExpertInnen</a:t>
            </a:r>
            <a:endParaRPr lang="de-CH" dirty="0" smtClean="0"/>
          </a:p>
          <a:p>
            <a:endParaRPr lang="de-CH" dirty="0" smtClean="0"/>
          </a:p>
          <a:p>
            <a:r>
              <a:rPr lang="de-CH" dirty="0"/>
              <a:t>	</a:t>
            </a:r>
            <a:r>
              <a:rPr lang="de-CH" dirty="0" smtClean="0"/>
              <a:t>- Danke!          u.a. an «palliative </a:t>
            </a:r>
            <a:r>
              <a:rPr lang="de-CH" dirty="0" err="1" smtClean="0"/>
              <a:t>solothurn</a:t>
            </a:r>
            <a:r>
              <a:rPr lang="de-CH" dirty="0"/>
              <a:t> </a:t>
            </a:r>
            <a:r>
              <a:rPr lang="de-CH" dirty="0" smtClean="0"/>
              <a:t>– gemeinsam + 		  kompetent» und Dr. </a:t>
            </a:r>
            <a:r>
              <a:rPr lang="de-CH" dirty="0" err="1" smtClean="0"/>
              <a:t>Cina</a:t>
            </a:r>
            <a:r>
              <a:rPr lang="de-CH" dirty="0" smtClean="0"/>
              <a:t>! </a:t>
            </a:r>
          </a:p>
          <a:p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Entwerfen und Verabschieden eigener Dokumente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endParaRPr lang="de-CH" dirty="0" smtClean="0"/>
          </a:p>
          <a:p>
            <a:r>
              <a:rPr lang="de-CH" dirty="0" smtClean="0"/>
              <a:t>							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r>
              <a:rPr lang="de-CH" dirty="0" smtClean="0"/>
              <a:t>	</a:t>
            </a:r>
            <a:endParaRPr lang="de-CH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924944"/>
            <a:ext cx="504056" cy="51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75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/>
        </p:nvCxnSpPr>
        <p:spPr>
          <a:xfrm rot="5400000" flipH="1" flipV="1">
            <a:off x="-1071563" y="2571751"/>
            <a:ext cx="30003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 flipH="1" flipV="1">
            <a:off x="-785813" y="2571751"/>
            <a:ext cx="3000375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/>
          <p:cNvSpPr txBox="1">
            <a:spLocks/>
          </p:cNvSpPr>
          <p:nvPr/>
        </p:nvSpPr>
        <p:spPr bwMode="auto">
          <a:xfrm>
            <a:off x="899592" y="4005064"/>
            <a:ext cx="7529512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CH" sz="2400" b="1" dirty="0">
              <a:ea typeface="+mj-ea"/>
              <a:cs typeface="Arial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9593" y="620688"/>
            <a:ext cx="771472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7030A0"/>
                </a:solidFill>
              </a:rPr>
              <a:t>Was ?</a:t>
            </a:r>
          </a:p>
          <a:p>
            <a:endParaRPr lang="de-CH" b="1" dirty="0" smtClean="0">
              <a:solidFill>
                <a:srgbClr val="7030A0"/>
              </a:solidFill>
            </a:endParaRPr>
          </a:p>
          <a:p>
            <a:endParaRPr lang="de-CH" b="1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Flyer:  «Der Runde Tisch» -  Informationen für Betroffene und Angehörige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Dazugehöriges Konzept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«Betreuungsplan Palliative Care»  von palliative </a:t>
            </a:r>
            <a:r>
              <a:rPr lang="de-CH" dirty="0" err="1" smtClean="0"/>
              <a:t>solothurn</a:t>
            </a:r>
            <a:r>
              <a:rPr lang="de-CH" dirty="0" smtClean="0"/>
              <a:t> wird als weiter zu verfolgendes  Instrument zur Optimierung  interprofessioneller Zusammenarbeit erachtet – </a:t>
            </a:r>
            <a:r>
              <a:rPr lang="de-CH" dirty="0"/>
              <a:t>e</a:t>
            </a:r>
            <a:r>
              <a:rPr lang="de-CH" dirty="0" smtClean="0"/>
              <a:t>in Leitstern auf dem Weg…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endParaRPr lang="de-CH" dirty="0" smtClean="0"/>
          </a:p>
          <a:p>
            <a:r>
              <a:rPr lang="de-CH" dirty="0" smtClean="0"/>
              <a:t>							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r>
              <a:rPr lang="de-CH" dirty="0" smtClean="0"/>
              <a:t>	</a:t>
            </a:r>
            <a:endParaRPr lang="de-CH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293096"/>
            <a:ext cx="30480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8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/>
        </p:nvCxnSpPr>
        <p:spPr>
          <a:xfrm rot="5400000" flipH="1" flipV="1">
            <a:off x="-1071563" y="2571751"/>
            <a:ext cx="30003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rot="5400000" flipH="1" flipV="1">
            <a:off x="-785813" y="2571751"/>
            <a:ext cx="3000375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/>
          <p:cNvSpPr txBox="1">
            <a:spLocks/>
          </p:cNvSpPr>
          <p:nvPr/>
        </p:nvSpPr>
        <p:spPr bwMode="auto">
          <a:xfrm>
            <a:off x="899592" y="4005064"/>
            <a:ext cx="7529512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CH" sz="2400" b="1" dirty="0">
              <a:ea typeface="+mj-ea"/>
              <a:cs typeface="Arial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9593" y="620688"/>
            <a:ext cx="771472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 smtClean="0">
                <a:solidFill>
                  <a:srgbClr val="00B0F0"/>
                </a:solidFill>
              </a:rPr>
              <a:t>Wie weiter ?</a:t>
            </a:r>
          </a:p>
          <a:p>
            <a:endParaRPr lang="de-CH" b="1" dirty="0" smtClean="0">
              <a:solidFill>
                <a:srgbClr val="7030A0"/>
              </a:solidFill>
            </a:endParaRPr>
          </a:p>
          <a:p>
            <a:endParaRPr lang="de-CH" b="1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Implementierung der Runden Tische:  Multiplikation im Kanton OW - wie?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Testversuch: Anwenden eines RT und eines Betreuungsplans in verschiedenen Settings (</a:t>
            </a:r>
            <a:r>
              <a:rPr lang="de-CH" dirty="0"/>
              <a:t>S</a:t>
            </a:r>
            <a:r>
              <a:rPr lang="de-CH" dirty="0" smtClean="0"/>
              <a:t>pital, Heim, Spitex / bei Übertritten)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CH" dirty="0" smtClean="0"/>
              <a:t>Erfahrungen geben Hinweise zu weiteren Schritten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CH" dirty="0" smtClean="0"/>
          </a:p>
          <a:p>
            <a:r>
              <a:rPr lang="de-CH" dirty="0" smtClean="0"/>
              <a:t>     </a:t>
            </a:r>
            <a:r>
              <a:rPr lang="de-CH" dirty="0" smtClean="0">
                <a:solidFill>
                  <a:srgbClr val="C00000"/>
                </a:solidFill>
              </a:rPr>
              <a:t>Überzeugung &amp; Motivation beibehalten </a:t>
            </a:r>
          </a:p>
          <a:p>
            <a:r>
              <a:rPr lang="de-CH" dirty="0" smtClean="0"/>
              <a:t>							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r>
              <a:rPr lang="de-CH" dirty="0" smtClean="0"/>
              <a:t>	</a:t>
            </a:r>
            <a:endParaRPr lang="de-CH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201384"/>
            <a:ext cx="504056" cy="51540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201384"/>
            <a:ext cx="1976761" cy="138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9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Präsentation_neuesC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 sz="9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0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Powerpoint-Präsentation_neuesCD</Template>
  <TotalTime>0</TotalTime>
  <Words>198</Words>
  <Application>Microsoft Office PowerPoint</Application>
  <PresentationFormat>Bildschirmpräsentation (4:3)</PresentationFormat>
  <Paragraphs>100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8</vt:i4>
      </vt:variant>
      <vt:variant>
        <vt:lpstr>Folientitel</vt:lpstr>
      </vt:variant>
      <vt:variant>
        <vt:i4>6</vt:i4>
      </vt:variant>
    </vt:vector>
  </HeadingPairs>
  <TitlesOfParts>
    <vt:vector size="17" baseType="lpstr">
      <vt:lpstr>Arial</vt:lpstr>
      <vt:lpstr>Calibri</vt:lpstr>
      <vt:lpstr>Times New Roman</vt:lpstr>
      <vt:lpstr>Powerpoint-Präsentation_neuesCD</vt:lpstr>
      <vt:lpstr>6_Benutzerdefiniertes Design</vt:lpstr>
      <vt:lpstr>5_Benutzerdefiniertes Design</vt:lpstr>
      <vt:lpstr>4_Benutzerdefiniertes Design</vt:lpstr>
      <vt:lpstr>3_Benutzerdefiniertes Design</vt:lpstr>
      <vt:lpstr>2_Benutzerdefiniertes Design</vt:lpstr>
      <vt:lpstr>Benutzerdefiniertes Design</vt:lpstr>
      <vt:lpstr>1_Benutzerdefiniertes Design</vt:lpstr>
      <vt:lpstr> 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Kantone Obwalden / Nidwalden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Teilrevision des Steuergesetzes  per 1. Januar 2012</dc:title>
  <dc:creator>Jacqueline Theiler</dc:creator>
  <cp:lastModifiedBy>Hümbeli Lydia</cp:lastModifiedBy>
  <cp:revision>751</cp:revision>
  <dcterms:created xsi:type="dcterms:W3CDTF">2010-09-16T12:39:36Z</dcterms:created>
  <dcterms:modified xsi:type="dcterms:W3CDTF">2018-01-30T10:41:47Z</dcterms:modified>
</cp:coreProperties>
</file>